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8" r:id="rId2"/>
    <p:sldId id="264" r:id="rId3"/>
    <p:sldId id="266" r:id="rId4"/>
    <p:sldId id="262" r:id="rId5"/>
  </p:sldIdLst>
  <p:sldSz cx="9144000" cy="6858000" type="letter"/>
  <p:notesSz cx="7053263" cy="9356725"/>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tonio Amador Costal Barrionuevo" initials="AAC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56" d="100"/>
          <a:sy n="56" d="100"/>
        </p:scale>
        <p:origin x="-1958" y="-278"/>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1440" y="-84"/>
      </p:cViewPr>
      <p:guideLst>
        <p:guide orient="horz" pos="2947"/>
        <p:guide pos="22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56414" cy="467836"/>
          </a:xfrm>
          <a:prstGeom prst="rect">
            <a:avLst/>
          </a:prstGeom>
        </p:spPr>
        <p:txBody>
          <a:bodyPr vert="horz" lIns="93763" tIns="46881" rIns="93763" bIns="46881" rtlCol="0"/>
          <a:lstStyle>
            <a:lvl1pPr algn="l">
              <a:defRPr sz="1200"/>
            </a:lvl1pPr>
          </a:lstStyle>
          <a:p>
            <a:endParaRPr lang="es-ES"/>
          </a:p>
        </p:txBody>
      </p:sp>
      <p:sp>
        <p:nvSpPr>
          <p:cNvPr id="3" name="2 Marcador de fecha"/>
          <p:cNvSpPr>
            <a:spLocks noGrp="1"/>
          </p:cNvSpPr>
          <p:nvPr>
            <p:ph type="dt" sz="quarter" idx="1"/>
          </p:nvPr>
        </p:nvSpPr>
        <p:spPr>
          <a:xfrm>
            <a:off x="3995217" y="0"/>
            <a:ext cx="3056414" cy="467836"/>
          </a:xfrm>
          <a:prstGeom prst="rect">
            <a:avLst/>
          </a:prstGeom>
        </p:spPr>
        <p:txBody>
          <a:bodyPr vert="horz" lIns="93763" tIns="46881" rIns="93763" bIns="46881" rtlCol="0"/>
          <a:lstStyle>
            <a:lvl1pPr algn="r">
              <a:defRPr sz="1200"/>
            </a:lvl1pPr>
          </a:lstStyle>
          <a:p>
            <a:fld id="{BAFE5DD3-EE27-4997-9A1D-4BFE84E72B60}" type="datetimeFigureOut">
              <a:rPr lang="es-ES" smtClean="0"/>
              <a:pPr/>
              <a:t>25/01/2012</a:t>
            </a:fld>
            <a:endParaRPr lang="es-ES"/>
          </a:p>
        </p:txBody>
      </p:sp>
      <p:sp>
        <p:nvSpPr>
          <p:cNvPr id="4" name="3 Marcador de pie de página"/>
          <p:cNvSpPr>
            <a:spLocks noGrp="1"/>
          </p:cNvSpPr>
          <p:nvPr>
            <p:ph type="ftr" sz="quarter" idx="2"/>
          </p:nvPr>
        </p:nvSpPr>
        <p:spPr>
          <a:xfrm>
            <a:off x="0" y="8887265"/>
            <a:ext cx="3056414" cy="467836"/>
          </a:xfrm>
          <a:prstGeom prst="rect">
            <a:avLst/>
          </a:prstGeom>
        </p:spPr>
        <p:txBody>
          <a:bodyPr vert="horz" lIns="93763" tIns="46881" rIns="93763" bIns="46881"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995217" y="8887265"/>
            <a:ext cx="3056414" cy="467836"/>
          </a:xfrm>
          <a:prstGeom prst="rect">
            <a:avLst/>
          </a:prstGeom>
        </p:spPr>
        <p:txBody>
          <a:bodyPr vert="horz" lIns="93763" tIns="46881" rIns="93763" bIns="46881" rtlCol="0" anchor="b"/>
          <a:lstStyle>
            <a:lvl1pPr algn="r">
              <a:defRPr sz="1200"/>
            </a:lvl1pPr>
          </a:lstStyle>
          <a:p>
            <a:fld id="{97C4782E-0DC2-4E1D-823E-292CAFF9B3A4}" type="slidenum">
              <a:rPr lang="es-ES" smtClean="0"/>
              <a:pPr/>
              <a:t>‹Nº›</a:t>
            </a:fld>
            <a:endParaRPr lang="es-ES"/>
          </a:p>
        </p:txBody>
      </p:sp>
    </p:spTree>
    <p:extLst>
      <p:ext uri="{BB962C8B-B14F-4D97-AF65-F5344CB8AC3E}">
        <p14:creationId xmlns:p14="http://schemas.microsoft.com/office/powerpoint/2010/main" val="2772865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55938" cy="468313"/>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995738" y="0"/>
            <a:ext cx="3055937" cy="468313"/>
          </a:xfrm>
          <a:prstGeom prst="rect">
            <a:avLst/>
          </a:prstGeom>
        </p:spPr>
        <p:txBody>
          <a:bodyPr vert="horz" lIns="91440" tIns="45720" rIns="91440" bIns="45720" rtlCol="0"/>
          <a:lstStyle>
            <a:lvl1pPr algn="r">
              <a:defRPr sz="1200"/>
            </a:lvl1pPr>
          </a:lstStyle>
          <a:p>
            <a:fld id="{28FF6058-28EB-4AC6-91C5-33BDAD2BAB4B}" type="datetimeFigureOut">
              <a:rPr lang="es-MX" smtClean="0"/>
              <a:pPr/>
              <a:t>25/01/2012</a:t>
            </a:fld>
            <a:endParaRPr lang="es-MX"/>
          </a:p>
        </p:txBody>
      </p:sp>
      <p:sp>
        <p:nvSpPr>
          <p:cNvPr id="4" name="3 Marcador de imagen de diapositiva"/>
          <p:cNvSpPr>
            <a:spLocks noGrp="1" noRot="1" noChangeAspect="1"/>
          </p:cNvSpPr>
          <p:nvPr>
            <p:ph type="sldImg" idx="2"/>
          </p:nvPr>
        </p:nvSpPr>
        <p:spPr>
          <a:xfrm>
            <a:off x="1189038" y="701675"/>
            <a:ext cx="4676775" cy="3508375"/>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704850" y="4445000"/>
            <a:ext cx="5643563" cy="421005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886825"/>
            <a:ext cx="3055938" cy="468313"/>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995738" y="8886825"/>
            <a:ext cx="3055937" cy="468313"/>
          </a:xfrm>
          <a:prstGeom prst="rect">
            <a:avLst/>
          </a:prstGeom>
        </p:spPr>
        <p:txBody>
          <a:bodyPr vert="horz" lIns="91440" tIns="45720" rIns="91440" bIns="45720" rtlCol="0" anchor="b"/>
          <a:lstStyle>
            <a:lvl1pPr algn="r">
              <a:defRPr sz="1200"/>
            </a:lvl1pPr>
          </a:lstStyle>
          <a:p>
            <a:fld id="{A8795B37-533E-468B-9F45-D08D88A1D940}" type="slidenum">
              <a:rPr lang="es-MX" smtClean="0"/>
              <a:pPr/>
              <a:t>‹Nº›</a:t>
            </a:fld>
            <a:endParaRPr lang="es-MX"/>
          </a:p>
        </p:txBody>
      </p:sp>
    </p:spTree>
    <p:extLst>
      <p:ext uri="{BB962C8B-B14F-4D97-AF65-F5344CB8AC3E}">
        <p14:creationId xmlns:p14="http://schemas.microsoft.com/office/powerpoint/2010/main" val="4267490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F34F0B7D-C3E2-4A04-B5D2-F63FDE7D800C}" type="datetime1">
              <a:rPr lang="es-ES" smtClean="0"/>
              <a:pPr/>
              <a:t>25/01/2012</a:t>
            </a:fld>
            <a:endParaRPr lang="es-ES"/>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C5DE78AF-68CF-4C1C-A2C3-E647F22E473F}"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6B65FB76-1929-4A9B-B242-9A21739B0AA1}" type="datetime1">
              <a:rPr lang="es-ES" smtClean="0"/>
              <a:pPr/>
              <a:t>25/01/2012</a:t>
            </a:fld>
            <a:endParaRPr lang="es-ES"/>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C5DE78AF-68CF-4C1C-A2C3-E647F22E473F}"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ES"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3C8EDB33-1040-4CE7-B8B6-14F36F9A14AF}" type="datetime1">
              <a:rPr lang="es-ES" smtClean="0"/>
              <a:pPr/>
              <a:t>25/01/2012</a:t>
            </a:fld>
            <a:endParaRPr lang="es-ES"/>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C5DE78AF-68CF-4C1C-A2C3-E647F22E473F}"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253892D4-5628-466F-ACAE-A49122FD56B1}" type="datetime1">
              <a:rPr lang="es-ES" smtClean="0"/>
              <a:pPr/>
              <a:t>25/01/2012</a:t>
            </a:fld>
            <a:endParaRPr lang="es-ES"/>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C5DE78AF-68CF-4C1C-A2C3-E647F22E473F}"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9BBDFF5A-C1D7-4FE2-A77C-DC3E7C3EE350}" type="datetime1">
              <a:rPr lang="es-ES" smtClean="0"/>
              <a:pPr/>
              <a:t>25/01/2012</a:t>
            </a:fld>
            <a:endParaRPr lang="es-ES"/>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p>
            <a:fld id="{C5DE78AF-68CF-4C1C-A2C3-E647F22E473F}"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a:xfrm>
            <a:off x="457200" y="6356350"/>
            <a:ext cx="2133600" cy="365125"/>
          </a:xfrm>
          <a:prstGeom prst="rect">
            <a:avLst/>
          </a:prstGeom>
        </p:spPr>
        <p:txBody>
          <a:bodyPr/>
          <a:lstStyle/>
          <a:p>
            <a:fld id="{CC49B1D2-D921-4B05-8F6A-9949694002A4}" type="datetime1">
              <a:rPr lang="es-ES" smtClean="0"/>
              <a:pPr/>
              <a:t>25/01/2012</a:t>
            </a:fld>
            <a:endParaRPr lang="es-ES"/>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9" name="8 Marcador de número de diapositiva"/>
          <p:cNvSpPr>
            <a:spLocks noGrp="1"/>
          </p:cNvSpPr>
          <p:nvPr>
            <p:ph type="sldNum" sz="quarter" idx="12"/>
          </p:nvPr>
        </p:nvSpPr>
        <p:spPr>
          <a:xfrm>
            <a:off x="6553200" y="6356350"/>
            <a:ext cx="2133600" cy="365125"/>
          </a:xfrm>
          <a:prstGeom prst="rect">
            <a:avLst/>
          </a:prstGeom>
        </p:spPr>
        <p:txBody>
          <a:bodyPr/>
          <a:lstStyle/>
          <a:p>
            <a:fld id="{C5DE78AF-68CF-4C1C-A2C3-E647F22E473F}"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a:xfrm>
            <a:off x="457200" y="6356350"/>
            <a:ext cx="2133600" cy="365125"/>
          </a:xfrm>
          <a:prstGeom prst="rect">
            <a:avLst/>
          </a:prstGeom>
        </p:spPr>
        <p:txBody>
          <a:bodyPr/>
          <a:lstStyle/>
          <a:p>
            <a:fld id="{B1E7DF46-637D-4C6F-BBB3-6AF5BAC79E33}" type="datetime1">
              <a:rPr lang="es-ES" smtClean="0"/>
              <a:pPr/>
              <a:t>25/01/2012</a:t>
            </a:fld>
            <a:endParaRPr lang="es-ES"/>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5" name="4 Marcador de número de diapositiva"/>
          <p:cNvSpPr>
            <a:spLocks noGrp="1"/>
          </p:cNvSpPr>
          <p:nvPr>
            <p:ph type="sldNum" sz="quarter" idx="12"/>
          </p:nvPr>
        </p:nvSpPr>
        <p:spPr>
          <a:xfrm>
            <a:off x="6553200" y="6356350"/>
            <a:ext cx="2133600" cy="365125"/>
          </a:xfrm>
          <a:prstGeom prst="rect">
            <a:avLst/>
          </a:prstGeom>
        </p:spPr>
        <p:txBody>
          <a:bodyPr/>
          <a:lstStyle/>
          <a:p>
            <a:fld id="{C5DE78AF-68CF-4C1C-A2C3-E647F22E473F}"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57200" y="6356350"/>
            <a:ext cx="2133600" cy="365125"/>
          </a:xfrm>
          <a:prstGeom prst="rect">
            <a:avLst/>
          </a:prstGeom>
        </p:spPr>
        <p:txBody>
          <a:bodyPr/>
          <a:lstStyle/>
          <a:p>
            <a:fld id="{A3E69D8D-2F79-4CF1-96C2-02C9DB78079B}" type="datetime1">
              <a:rPr lang="es-ES" smtClean="0"/>
              <a:pPr/>
              <a:t>25/01/2012</a:t>
            </a:fld>
            <a:endParaRPr lang="es-ES"/>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4" name="3 Marcador de número de diapositiva"/>
          <p:cNvSpPr>
            <a:spLocks noGrp="1"/>
          </p:cNvSpPr>
          <p:nvPr>
            <p:ph type="sldNum" sz="quarter" idx="12"/>
          </p:nvPr>
        </p:nvSpPr>
        <p:spPr>
          <a:xfrm>
            <a:off x="6553200" y="6356350"/>
            <a:ext cx="2133600" cy="365125"/>
          </a:xfrm>
          <a:prstGeom prst="rect">
            <a:avLst/>
          </a:prstGeom>
        </p:spPr>
        <p:txBody>
          <a:bodyPr/>
          <a:lstStyle/>
          <a:p>
            <a:fld id="{C5DE78AF-68CF-4C1C-A2C3-E647F22E473F}"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C602740E-A53A-49DE-AAF0-D2F502B9E761}" type="datetime1">
              <a:rPr lang="es-ES" smtClean="0"/>
              <a:pPr/>
              <a:t>25/01/2012</a:t>
            </a:fld>
            <a:endParaRPr lang="es-ES"/>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p>
            <a:fld id="{C5DE78AF-68CF-4C1C-A2C3-E647F22E473F}"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0F03E2D8-4828-415B-9BE6-250BF295B2F3}" type="datetime1">
              <a:rPr lang="es-ES" smtClean="0"/>
              <a:pPr/>
              <a:t>25/01/2012</a:t>
            </a:fld>
            <a:endParaRPr lang="es-ES"/>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p>
            <a:fld id="{C5DE78AF-68CF-4C1C-A2C3-E647F22E473F}"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6 Imagen" descr="imagen 2.jpg"/>
          <p:cNvPicPr>
            <a:picLocks noChangeAspect="1"/>
          </p:cNvPicPr>
          <p:nvPr userDrawn="1"/>
        </p:nvPicPr>
        <p:blipFill>
          <a:blip r:embed="rId13" cstate="print"/>
          <a:stretch>
            <a:fillRect/>
          </a:stretch>
        </p:blipFill>
        <p:spPr>
          <a:xfrm>
            <a:off x="-54637" y="-271438"/>
            <a:ext cx="9253274" cy="72009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p:cNvPicPr>
            <a:picLocks noChangeAspect="1" noChangeArrowheads="1"/>
          </p:cNvPicPr>
          <p:nvPr/>
        </p:nvPicPr>
        <p:blipFill>
          <a:blip r:embed="rId2" cstate="print"/>
          <a:srcRect/>
          <a:stretch>
            <a:fillRect/>
          </a:stretch>
        </p:blipFill>
        <p:spPr bwMode="auto">
          <a:xfrm>
            <a:off x="1785918" y="1643050"/>
            <a:ext cx="6146808" cy="2678826"/>
          </a:xfrm>
          <a:prstGeom prst="rect">
            <a:avLst/>
          </a:prstGeom>
          <a:noFill/>
          <a:ln w="9525">
            <a:noFill/>
            <a:miter lim="800000"/>
            <a:headEnd/>
            <a:tailEnd/>
          </a:ln>
        </p:spPr>
      </p:pic>
      <p:sp>
        <p:nvSpPr>
          <p:cNvPr id="3" name="2 Marcador de número de diapositiva"/>
          <p:cNvSpPr>
            <a:spLocks noGrp="1"/>
          </p:cNvSpPr>
          <p:nvPr>
            <p:ph type="sldNum" sz="quarter" idx="12"/>
          </p:nvPr>
        </p:nvSpPr>
        <p:spPr/>
        <p:txBody>
          <a:bodyPr/>
          <a:lstStyle/>
          <a:p>
            <a:pPr algn="r"/>
            <a:fld id="{C5DE78AF-68CF-4C1C-A2C3-E647F22E473F}" type="slidenum">
              <a:rPr lang="es-ES" b="1" smtClean="0"/>
              <a:pPr algn="r"/>
              <a:t>1</a:t>
            </a:fld>
            <a:endParaRPr lang="es-ES" b="1" dirty="0"/>
          </a:p>
        </p:txBody>
      </p:sp>
      <p:sp>
        <p:nvSpPr>
          <p:cNvPr id="2" name="1 CuadroTexto"/>
          <p:cNvSpPr txBox="1"/>
          <p:nvPr/>
        </p:nvSpPr>
        <p:spPr>
          <a:xfrm>
            <a:off x="1187624" y="4293096"/>
            <a:ext cx="6840760" cy="1323439"/>
          </a:xfrm>
          <a:prstGeom prst="rect">
            <a:avLst/>
          </a:prstGeom>
          <a:noFill/>
        </p:spPr>
        <p:txBody>
          <a:bodyPr wrap="square" rtlCol="0">
            <a:spAutoFit/>
          </a:bodyPr>
          <a:lstStyle/>
          <a:p>
            <a:pPr algn="ctr"/>
            <a:r>
              <a:rPr lang="es-MX" sz="1600" b="1" dirty="0" smtClean="0">
                <a:latin typeface="Tahoma" pitchFamily="34" charset="0"/>
                <a:ea typeface="Tahoma" pitchFamily="34" charset="0"/>
                <a:cs typeface="Tahoma" pitchFamily="34" charset="0"/>
              </a:rPr>
              <a:t>PROPUESTA DEL ESTADO, SIAPA Y ASESORES DEL PAN Y PRI, PARA REFORMAR LA LEY DEL AGUA PARA EL ESTADO  DE JALISCO Y SUS MUNICIPIOS VS. LA PROPUESTA DE LA COMISIÓN DE PUNTOS CONSTITUCIONALES DE LA LIX LEGISLATURA</a:t>
            </a:r>
            <a:endParaRPr lang="es-MX" sz="1600" b="1" dirty="0">
              <a:latin typeface="Tahoma" pitchFamily="34" charset="0"/>
              <a:ea typeface="Tahoma" pitchFamily="34" charset="0"/>
              <a:cs typeface="Tahoma" pitchFamily="34" charset="0"/>
            </a:endParaRPr>
          </a:p>
        </p:txBody>
      </p:sp>
      <p:sp>
        <p:nvSpPr>
          <p:cNvPr id="4" name="3 CuadroTexto"/>
          <p:cNvSpPr txBox="1"/>
          <p:nvPr/>
        </p:nvSpPr>
        <p:spPr>
          <a:xfrm>
            <a:off x="6637348" y="5616535"/>
            <a:ext cx="1253356" cy="369332"/>
          </a:xfrm>
          <a:prstGeom prst="rect">
            <a:avLst/>
          </a:prstGeom>
          <a:noFill/>
        </p:spPr>
        <p:txBody>
          <a:bodyPr wrap="none" rtlCol="0">
            <a:spAutoFit/>
          </a:bodyPr>
          <a:lstStyle/>
          <a:p>
            <a:r>
              <a:rPr lang="es-MX" dirty="0" smtClean="0"/>
              <a:t>Enero 2012</a:t>
            </a:r>
            <a:endParaRPr lang="es-MX" dirty="0"/>
          </a:p>
        </p:txBody>
      </p:sp>
    </p:spTree>
  </p:cSld>
  <p:clrMapOvr>
    <a:masterClrMapping/>
  </p:clrMapOvr>
  <mc:AlternateContent xmlns:mc="http://schemas.openxmlformats.org/markup-compatibility/2006" xmlns:p14="http://schemas.microsoft.com/office/powerpoint/2010/main">
    <mc:Choice Requires="p14">
      <p:transition spd="slow" p14:dur="1500">
        <p14:honeycomb/>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Marcador de número de diapositiva"/>
          <p:cNvSpPr>
            <a:spLocks noGrp="1"/>
          </p:cNvSpPr>
          <p:nvPr>
            <p:ph type="sldNum" sz="quarter" idx="12"/>
          </p:nvPr>
        </p:nvSpPr>
        <p:spPr>
          <a:xfrm>
            <a:off x="7010432" y="6564337"/>
            <a:ext cx="2133600" cy="365125"/>
          </a:xfrm>
        </p:spPr>
        <p:txBody>
          <a:bodyPr anchor="b"/>
          <a:lstStyle/>
          <a:p>
            <a:pPr algn="r"/>
            <a:fld id="{C5DE78AF-68CF-4C1C-A2C3-E647F22E473F}" type="slidenum">
              <a:rPr lang="es-ES" b="1" smtClean="0"/>
              <a:pPr algn="r"/>
              <a:t>2</a:t>
            </a:fld>
            <a:endParaRPr lang="es-ES" b="1" dirty="0"/>
          </a:p>
        </p:txBody>
      </p:sp>
      <p:graphicFrame>
        <p:nvGraphicFramePr>
          <p:cNvPr id="2" name="1 Tabla"/>
          <p:cNvGraphicFramePr>
            <a:graphicFrameLocks noGrp="1"/>
          </p:cNvGraphicFramePr>
          <p:nvPr>
            <p:extLst>
              <p:ext uri="{D42A27DB-BD31-4B8C-83A1-F6EECF244321}">
                <p14:modId xmlns:p14="http://schemas.microsoft.com/office/powerpoint/2010/main" val="95408855"/>
              </p:ext>
            </p:extLst>
          </p:nvPr>
        </p:nvGraphicFramePr>
        <p:xfrm>
          <a:off x="179512" y="836712"/>
          <a:ext cx="4320480" cy="731520"/>
        </p:xfrm>
        <a:graphic>
          <a:graphicData uri="http://schemas.openxmlformats.org/drawingml/2006/table">
            <a:tbl>
              <a:tblPr firstRow="1" bandRow="1">
                <a:tableStyleId>{5C22544A-7EE6-4342-B048-85BDC9FD1C3A}</a:tableStyleId>
              </a:tblPr>
              <a:tblGrid>
                <a:gridCol w="4320480"/>
              </a:tblGrid>
              <a:tr h="370840">
                <a:tc>
                  <a:txBody>
                    <a:bodyPr/>
                    <a:lstStyle/>
                    <a:p>
                      <a:pPr algn="ctr"/>
                      <a:r>
                        <a:rPr lang="es-MX" sz="1400" dirty="0" smtClean="0">
                          <a:solidFill>
                            <a:schemeClr val="tx1"/>
                          </a:solidFill>
                          <a:latin typeface="Tahoma" pitchFamily="34" charset="0"/>
                          <a:ea typeface="Tahoma" pitchFamily="34" charset="0"/>
                          <a:cs typeface="Tahoma" pitchFamily="34" charset="0"/>
                        </a:rPr>
                        <a:t>PROPUESTA SIAPA, ASESORES DE LAS FRACCIONES DEL PRI Y PAN, SECRETARÍA GRAL. DE GOB. Y CEA</a:t>
                      </a:r>
                      <a:endParaRPr lang="es-MX" sz="1400" dirty="0">
                        <a:latin typeface="Tahoma" pitchFamily="34" charset="0"/>
                        <a:ea typeface="Tahoma" pitchFamily="34" charset="0"/>
                        <a:cs typeface="Tahoma" pitchFamily="34" charset="0"/>
                      </a:endParaRPr>
                    </a:p>
                  </a:txBody>
                  <a:tcPr anchor="ctr">
                    <a:cell3D prstMaterial="dkEdge">
                      <a:bevel/>
                      <a:lightRig rig="flood" dir="t"/>
                    </a:cell3D>
                    <a:solidFill>
                      <a:schemeClr val="bg1">
                        <a:lumMod val="85000"/>
                      </a:schemeClr>
                    </a:solidFill>
                  </a:tcPr>
                </a:tc>
              </a:tr>
            </a:tbl>
          </a:graphicData>
        </a:graphic>
      </p:graphicFrame>
      <p:graphicFrame>
        <p:nvGraphicFramePr>
          <p:cNvPr id="4" name="3 Tabla"/>
          <p:cNvGraphicFramePr>
            <a:graphicFrameLocks noGrp="1"/>
          </p:cNvGraphicFramePr>
          <p:nvPr>
            <p:extLst>
              <p:ext uri="{D42A27DB-BD31-4B8C-83A1-F6EECF244321}">
                <p14:modId xmlns:p14="http://schemas.microsoft.com/office/powerpoint/2010/main" val="75970332"/>
              </p:ext>
            </p:extLst>
          </p:nvPr>
        </p:nvGraphicFramePr>
        <p:xfrm>
          <a:off x="4572000" y="836712"/>
          <a:ext cx="4320480" cy="720080"/>
        </p:xfrm>
        <a:graphic>
          <a:graphicData uri="http://schemas.openxmlformats.org/drawingml/2006/table">
            <a:tbl>
              <a:tblPr firstRow="1" bandRow="1">
                <a:tableStyleId>{5C22544A-7EE6-4342-B048-85BDC9FD1C3A}</a:tableStyleId>
              </a:tblPr>
              <a:tblGrid>
                <a:gridCol w="4320480"/>
              </a:tblGrid>
              <a:tr h="720080">
                <a:tc>
                  <a:txBody>
                    <a:bodyPr/>
                    <a:lstStyle/>
                    <a:p>
                      <a:pPr algn="ctr">
                        <a:lnSpc>
                          <a:spcPct val="110000"/>
                        </a:lnSpc>
                        <a:spcBef>
                          <a:spcPts val="600"/>
                        </a:spcBef>
                        <a:spcAft>
                          <a:spcPts val="600"/>
                        </a:spcAft>
                      </a:pPr>
                      <a:r>
                        <a:rPr lang="es-MX" sz="1400" kern="1200" dirty="0" smtClean="0">
                          <a:solidFill>
                            <a:schemeClr val="tx1"/>
                          </a:solidFill>
                          <a:effectLst/>
                          <a:latin typeface="Tahoma" pitchFamily="34" charset="0"/>
                          <a:ea typeface="Tahoma" pitchFamily="34" charset="0"/>
                          <a:cs typeface="Tahoma" pitchFamily="34" charset="0"/>
                        </a:rPr>
                        <a:t>PROPUESTA DE LA COMISIÓN DE PUNTOS CONSTITUCIONALES</a:t>
                      </a:r>
                      <a:endParaRPr lang="es-MX" sz="1400" dirty="0">
                        <a:solidFill>
                          <a:schemeClr val="tx1"/>
                        </a:solidFill>
                        <a:latin typeface="Tahoma" pitchFamily="34" charset="0"/>
                        <a:ea typeface="Tahoma" pitchFamily="34" charset="0"/>
                        <a:cs typeface="Tahoma" pitchFamily="34" charset="0"/>
                      </a:endParaRPr>
                    </a:p>
                  </a:txBody>
                  <a:tcPr anchor="ctr">
                    <a:cell3D prstMaterial="dkEdge">
                      <a:bevel/>
                      <a:lightRig rig="flood" dir="t"/>
                    </a:cell3D>
                    <a:solidFill>
                      <a:schemeClr val="accent1">
                        <a:lumMod val="60000"/>
                        <a:lumOff val="40000"/>
                      </a:schemeClr>
                    </a:solidFill>
                  </a:tcPr>
                </a:tc>
              </a:tr>
            </a:tbl>
          </a:graphicData>
        </a:graphic>
      </p:graphicFrame>
      <p:graphicFrame>
        <p:nvGraphicFramePr>
          <p:cNvPr id="7" name="6 Tabla"/>
          <p:cNvGraphicFramePr>
            <a:graphicFrameLocks noGrp="1"/>
          </p:cNvGraphicFramePr>
          <p:nvPr>
            <p:extLst>
              <p:ext uri="{D42A27DB-BD31-4B8C-83A1-F6EECF244321}">
                <p14:modId xmlns:p14="http://schemas.microsoft.com/office/powerpoint/2010/main" val="330079452"/>
              </p:ext>
            </p:extLst>
          </p:nvPr>
        </p:nvGraphicFramePr>
        <p:xfrm>
          <a:off x="179512" y="1772816"/>
          <a:ext cx="4320480" cy="2376264"/>
        </p:xfrm>
        <a:graphic>
          <a:graphicData uri="http://schemas.openxmlformats.org/drawingml/2006/table">
            <a:tbl>
              <a:tblPr firstRow="1" bandRow="1">
                <a:tableStyleId>{5C22544A-7EE6-4342-B048-85BDC9FD1C3A}</a:tableStyleId>
              </a:tblPr>
              <a:tblGrid>
                <a:gridCol w="4320480"/>
              </a:tblGrid>
              <a:tr h="2376264">
                <a:tc>
                  <a:txBody>
                    <a:bodyPr/>
                    <a:lstStyle/>
                    <a:p>
                      <a:pPr marL="0" marR="0" indent="0" algn="just" defTabSz="914400" rtl="0" eaLnBrk="1" fontAlgn="auto" latinLnBrk="0" hangingPunct="1">
                        <a:lnSpc>
                          <a:spcPct val="110000"/>
                        </a:lnSpc>
                        <a:spcBef>
                          <a:spcPts val="1200"/>
                        </a:spcBef>
                        <a:spcAft>
                          <a:spcPts val="1200"/>
                        </a:spcAft>
                        <a:buClrTx/>
                        <a:buSzTx/>
                        <a:buFontTx/>
                        <a:buNone/>
                        <a:tabLst/>
                        <a:defRPr/>
                      </a:pPr>
                      <a:r>
                        <a:rPr lang="es-MX" sz="1400" kern="1200" dirty="0" smtClean="0">
                          <a:solidFill>
                            <a:schemeClr val="dk1"/>
                          </a:solidFill>
                          <a:effectLst/>
                          <a:latin typeface="Tahoma" pitchFamily="34" charset="0"/>
                          <a:ea typeface="Tahoma" pitchFamily="34" charset="0"/>
                          <a:cs typeface="Tahoma" pitchFamily="34" charset="0"/>
                        </a:rPr>
                        <a:t>1. Otorgar la </a:t>
                      </a:r>
                      <a:r>
                        <a:rPr lang="es-MX" sz="1400" b="1" kern="1200" dirty="0" smtClean="0">
                          <a:solidFill>
                            <a:schemeClr val="dk1"/>
                          </a:solidFill>
                          <a:effectLst/>
                          <a:latin typeface="Tahoma" pitchFamily="34" charset="0"/>
                          <a:ea typeface="Tahoma" pitchFamily="34" charset="0"/>
                          <a:cs typeface="Tahoma" pitchFamily="34" charset="0"/>
                        </a:rPr>
                        <a:t>facultad y responsabilidad de AUTORIZAR las cuotas y tarifas</a:t>
                      </a:r>
                      <a:r>
                        <a:rPr lang="es-MX" sz="1400" b="1" kern="1200" baseline="0" dirty="0" smtClean="0">
                          <a:solidFill>
                            <a:schemeClr val="dk1"/>
                          </a:solidFill>
                          <a:effectLst/>
                          <a:latin typeface="Tahoma" pitchFamily="34" charset="0"/>
                          <a:ea typeface="Tahoma" pitchFamily="34" charset="0"/>
                          <a:cs typeface="Tahoma" pitchFamily="34" charset="0"/>
                        </a:rPr>
                        <a:t> a</a:t>
                      </a:r>
                      <a:r>
                        <a:rPr lang="es-MX" sz="1400" b="1" kern="1200" dirty="0" smtClean="0">
                          <a:solidFill>
                            <a:schemeClr val="dk1"/>
                          </a:solidFill>
                          <a:effectLst/>
                          <a:latin typeface="Tahoma" pitchFamily="34" charset="0"/>
                          <a:ea typeface="Tahoma" pitchFamily="34" charset="0"/>
                          <a:cs typeface="Tahoma" pitchFamily="34" charset="0"/>
                        </a:rPr>
                        <a:t> Comisiones Tarifarias, </a:t>
                      </a:r>
                      <a:r>
                        <a:rPr lang="es-MX" sz="1400" b="0" kern="1200" dirty="0" smtClean="0">
                          <a:solidFill>
                            <a:schemeClr val="dk1"/>
                          </a:solidFill>
                          <a:effectLst/>
                          <a:latin typeface="Tahoma" pitchFamily="34" charset="0"/>
                          <a:ea typeface="Tahoma" pitchFamily="34" charset="0"/>
                          <a:cs typeface="Tahoma" pitchFamily="34" charset="0"/>
                        </a:rPr>
                        <a:t>cuando los servicios los proporcione directamente el ayuntamiento,</a:t>
                      </a:r>
                      <a:r>
                        <a:rPr lang="es-MX" sz="1400" b="1" kern="1200" dirty="0" smtClean="0">
                          <a:solidFill>
                            <a:schemeClr val="dk1"/>
                          </a:solidFill>
                          <a:effectLst/>
                          <a:latin typeface="Tahoma" pitchFamily="34" charset="0"/>
                          <a:ea typeface="Tahoma" pitchFamily="34" charset="0"/>
                          <a:cs typeface="Tahoma" pitchFamily="34" charset="0"/>
                        </a:rPr>
                        <a:t> </a:t>
                      </a:r>
                      <a:r>
                        <a:rPr lang="es-MX" sz="1400" b="0" kern="1200" dirty="0" smtClean="0">
                          <a:solidFill>
                            <a:schemeClr val="dk1"/>
                          </a:solidFill>
                          <a:effectLst/>
                          <a:latin typeface="Tahoma" pitchFamily="34" charset="0"/>
                          <a:ea typeface="Tahoma" pitchFamily="34" charset="0"/>
                          <a:cs typeface="Tahoma" pitchFamily="34" charset="0"/>
                        </a:rPr>
                        <a:t>y</a:t>
                      </a:r>
                      <a:r>
                        <a:rPr lang="es-MX" sz="1400" b="1" kern="1200" dirty="0" smtClean="0">
                          <a:solidFill>
                            <a:schemeClr val="dk1"/>
                          </a:solidFill>
                          <a:effectLst/>
                          <a:latin typeface="Tahoma" pitchFamily="34" charset="0"/>
                          <a:ea typeface="Tahoma" pitchFamily="34" charset="0"/>
                          <a:cs typeface="Tahoma" pitchFamily="34" charset="0"/>
                        </a:rPr>
                        <a:t> Consejos Tarifarios o Consejos de Administración</a:t>
                      </a:r>
                      <a:r>
                        <a:rPr lang="es-MX" sz="1400" b="0" kern="1200" dirty="0" smtClean="0">
                          <a:solidFill>
                            <a:schemeClr val="dk1"/>
                          </a:solidFill>
                          <a:effectLst/>
                          <a:latin typeface="Tahoma" pitchFamily="34" charset="0"/>
                          <a:ea typeface="Tahoma" pitchFamily="34" charset="0"/>
                          <a:cs typeface="Tahoma" pitchFamily="34" charset="0"/>
                        </a:rPr>
                        <a:t>, cuando los servicios los proporcionen Organismos Operadores Descentralizados</a:t>
                      </a:r>
                      <a:r>
                        <a:rPr lang="es-MX" sz="1400" kern="1200" dirty="0" smtClean="0">
                          <a:solidFill>
                            <a:schemeClr val="dk1"/>
                          </a:solidFill>
                          <a:effectLst/>
                          <a:latin typeface="Tahoma" pitchFamily="34" charset="0"/>
                          <a:ea typeface="Tahoma" pitchFamily="34" charset="0"/>
                          <a:cs typeface="Tahoma" pitchFamily="34" charset="0"/>
                        </a:rPr>
                        <a:t>.</a:t>
                      </a:r>
                    </a:p>
                  </a:txBody>
                  <a:tcPr marT="108000" marB="108000" anchor="ctr">
                    <a:cell3D prstMaterial="dkEdge">
                      <a:bevel/>
                      <a:lightRig rig="flood" dir="t"/>
                    </a:cell3D>
                    <a:solidFill>
                      <a:schemeClr val="bg1"/>
                    </a:solidFill>
                  </a:tcPr>
                </a:tc>
              </a:tr>
            </a:tbl>
          </a:graphicData>
        </a:graphic>
      </p:graphicFrame>
      <p:graphicFrame>
        <p:nvGraphicFramePr>
          <p:cNvPr id="8" name="7 Tabla"/>
          <p:cNvGraphicFramePr>
            <a:graphicFrameLocks noGrp="1"/>
          </p:cNvGraphicFramePr>
          <p:nvPr>
            <p:extLst>
              <p:ext uri="{D42A27DB-BD31-4B8C-83A1-F6EECF244321}">
                <p14:modId xmlns:p14="http://schemas.microsoft.com/office/powerpoint/2010/main" val="1605563494"/>
              </p:ext>
            </p:extLst>
          </p:nvPr>
        </p:nvGraphicFramePr>
        <p:xfrm>
          <a:off x="4572000" y="1772816"/>
          <a:ext cx="4320480" cy="2404464"/>
        </p:xfrm>
        <a:graphic>
          <a:graphicData uri="http://schemas.openxmlformats.org/drawingml/2006/table">
            <a:tbl>
              <a:tblPr firstRow="1" bandRow="1">
                <a:tableStyleId>{5C22544A-7EE6-4342-B048-85BDC9FD1C3A}</a:tableStyleId>
              </a:tblPr>
              <a:tblGrid>
                <a:gridCol w="4320480"/>
              </a:tblGrid>
              <a:tr h="1800200">
                <a:tc>
                  <a:txBody>
                    <a:bodyPr/>
                    <a:lstStyle/>
                    <a:p>
                      <a:pPr algn="just">
                        <a:lnSpc>
                          <a:spcPct val="110000"/>
                        </a:lnSpc>
                        <a:spcBef>
                          <a:spcPts val="1200"/>
                        </a:spcBef>
                        <a:spcAft>
                          <a:spcPts val="600"/>
                        </a:spcAft>
                      </a:pPr>
                      <a:r>
                        <a:rPr lang="es-MX" sz="1400" b="1" kern="1200" dirty="0" smtClean="0">
                          <a:solidFill>
                            <a:schemeClr val="dk1"/>
                          </a:solidFill>
                          <a:effectLst/>
                          <a:latin typeface="Tahoma" pitchFamily="34" charset="0"/>
                          <a:ea typeface="Tahoma" pitchFamily="34" charset="0"/>
                          <a:cs typeface="Tahoma" pitchFamily="34" charset="0"/>
                        </a:rPr>
                        <a:t>CREAR</a:t>
                      </a:r>
                      <a:r>
                        <a:rPr lang="es-MX" sz="1400" b="1" kern="1200" baseline="0" dirty="0" smtClean="0">
                          <a:solidFill>
                            <a:schemeClr val="dk1"/>
                          </a:solidFill>
                          <a:effectLst/>
                          <a:latin typeface="Tahoma" pitchFamily="34" charset="0"/>
                          <a:ea typeface="Tahoma" pitchFamily="34" charset="0"/>
                          <a:cs typeface="Tahoma" pitchFamily="34" charset="0"/>
                        </a:rPr>
                        <a:t> </a:t>
                      </a:r>
                      <a:r>
                        <a:rPr lang="es-MX" sz="1400" b="1" kern="1200" dirty="0" smtClean="0">
                          <a:solidFill>
                            <a:schemeClr val="dk1"/>
                          </a:solidFill>
                          <a:effectLst/>
                          <a:latin typeface="Tahoma" pitchFamily="34" charset="0"/>
                          <a:ea typeface="Tahoma" pitchFamily="34" charset="0"/>
                          <a:cs typeface="Tahoma" pitchFamily="34" charset="0"/>
                        </a:rPr>
                        <a:t>Consejos Tarifarios o Comisiones Tarifarias COMO ÓRGANOS DE CONSULTA</a:t>
                      </a:r>
                      <a:r>
                        <a:rPr lang="es-MX" sz="1400" b="0" kern="1200" dirty="0" smtClean="0">
                          <a:solidFill>
                            <a:schemeClr val="dk1"/>
                          </a:solidFill>
                          <a:effectLst/>
                          <a:latin typeface="Tahoma" pitchFamily="34" charset="0"/>
                          <a:ea typeface="Tahoma" pitchFamily="34" charset="0"/>
                          <a:cs typeface="Tahoma" pitchFamily="34" charset="0"/>
                        </a:rPr>
                        <a:t>, manteniendo la facultad de proponer</a:t>
                      </a:r>
                      <a:r>
                        <a:rPr lang="es-MX" sz="1400" b="0" kern="1200" baseline="0" dirty="0" smtClean="0">
                          <a:solidFill>
                            <a:schemeClr val="dk1"/>
                          </a:solidFill>
                          <a:effectLst/>
                          <a:latin typeface="Tahoma" pitchFamily="34" charset="0"/>
                          <a:ea typeface="Tahoma" pitchFamily="34" charset="0"/>
                          <a:cs typeface="Tahoma" pitchFamily="34" charset="0"/>
                        </a:rPr>
                        <a:t> las tarifas en los Ayuntamientos, a través de las Leyes de Ingresos, </a:t>
                      </a:r>
                      <a:r>
                        <a:rPr lang="es-MX" sz="1400" b="0" kern="1200" dirty="0" smtClean="0">
                          <a:solidFill>
                            <a:schemeClr val="dk1"/>
                          </a:solidFill>
                          <a:effectLst/>
                          <a:latin typeface="Tahoma" pitchFamily="34" charset="0"/>
                          <a:ea typeface="Tahoma" pitchFamily="34" charset="0"/>
                          <a:cs typeface="Tahoma" pitchFamily="34" charset="0"/>
                        </a:rPr>
                        <a:t>y de autorizarlas el Congreso.</a:t>
                      </a:r>
                    </a:p>
                    <a:p>
                      <a:pPr algn="just">
                        <a:lnSpc>
                          <a:spcPct val="110000"/>
                        </a:lnSpc>
                        <a:spcBef>
                          <a:spcPts val="0"/>
                        </a:spcBef>
                        <a:spcAft>
                          <a:spcPts val="1200"/>
                        </a:spcAft>
                      </a:pPr>
                      <a:r>
                        <a:rPr lang="es-MX" sz="1400" b="0" kern="1200" dirty="0" smtClean="0">
                          <a:solidFill>
                            <a:schemeClr val="dk1"/>
                          </a:solidFill>
                          <a:effectLst/>
                          <a:latin typeface="Tahoma" pitchFamily="34" charset="0"/>
                          <a:ea typeface="Tahoma" pitchFamily="34" charset="0"/>
                          <a:cs typeface="Tahoma" pitchFamily="34" charset="0"/>
                        </a:rPr>
                        <a:t>Esta</a:t>
                      </a:r>
                      <a:r>
                        <a:rPr lang="es-MX" sz="1400" b="0" kern="1200" baseline="0" dirty="0" smtClean="0">
                          <a:solidFill>
                            <a:schemeClr val="dk1"/>
                          </a:solidFill>
                          <a:effectLst/>
                          <a:latin typeface="Tahoma" pitchFamily="34" charset="0"/>
                          <a:ea typeface="Tahoma" pitchFamily="34" charset="0"/>
                          <a:cs typeface="Tahoma" pitchFamily="34" charset="0"/>
                        </a:rPr>
                        <a:t> propuesta lo que hace es burocratizar más el proceso de autorización de las tarifas y no solventa la problemática actual por la politización a que están sometidos los servicios.</a:t>
                      </a:r>
                      <a:endParaRPr lang="es-MX" sz="1400" b="0" dirty="0">
                        <a:latin typeface="Tahoma" pitchFamily="34" charset="0"/>
                        <a:ea typeface="Tahoma" pitchFamily="34" charset="0"/>
                        <a:cs typeface="Tahoma" pitchFamily="34" charset="0"/>
                      </a:endParaRPr>
                    </a:p>
                  </a:txBody>
                  <a:tcPr marT="108000" marB="108000" anchor="ctr">
                    <a:cell3D prstMaterial="dkEdge">
                      <a:bevel/>
                      <a:lightRig rig="flood" dir="t"/>
                    </a:cell3D>
                    <a:solidFill>
                      <a:srgbClr val="CCFFFF"/>
                    </a:solidFill>
                  </a:tcPr>
                </a:tc>
              </a:tr>
            </a:tbl>
          </a:graphicData>
        </a:graphic>
      </p:graphicFrame>
      <p:pic>
        <p:nvPicPr>
          <p:cNvPr id="11" name="Picture 2"/>
          <p:cNvPicPr>
            <a:picLocks noChangeAspect="1" noChangeArrowheads="1"/>
          </p:cNvPicPr>
          <p:nvPr/>
        </p:nvPicPr>
        <p:blipFill>
          <a:blip r:embed="rId2" cstate="print"/>
          <a:srcRect/>
          <a:stretch>
            <a:fillRect/>
          </a:stretch>
        </p:blipFill>
        <p:spPr bwMode="auto">
          <a:xfrm>
            <a:off x="382836" y="44624"/>
            <a:ext cx="1424363" cy="642942"/>
          </a:xfrm>
          <a:prstGeom prst="rect">
            <a:avLst/>
          </a:prstGeom>
          <a:noFill/>
          <a:ln w="9525">
            <a:noFill/>
            <a:miter lim="800000"/>
            <a:headEnd/>
            <a:tailEnd/>
          </a:ln>
        </p:spPr>
      </p:pic>
      <p:graphicFrame>
        <p:nvGraphicFramePr>
          <p:cNvPr id="13" name="12 Tabla"/>
          <p:cNvGraphicFramePr>
            <a:graphicFrameLocks noGrp="1"/>
          </p:cNvGraphicFramePr>
          <p:nvPr>
            <p:extLst>
              <p:ext uri="{D42A27DB-BD31-4B8C-83A1-F6EECF244321}">
                <p14:modId xmlns:p14="http://schemas.microsoft.com/office/powerpoint/2010/main" val="3053204779"/>
              </p:ext>
            </p:extLst>
          </p:nvPr>
        </p:nvGraphicFramePr>
        <p:xfrm>
          <a:off x="166812" y="4293096"/>
          <a:ext cx="4320480" cy="1922880"/>
        </p:xfrm>
        <a:graphic>
          <a:graphicData uri="http://schemas.openxmlformats.org/drawingml/2006/table">
            <a:tbl>
              <a:tblPr firstRow="1" bandRow="1">
                <a:tableStyleId>{5C22544A-7EE6-4342-B048-85BDC9FD1C3A}</a:tableStyleId>
              </a:tblPr>
              <a:tblGrid>
                <a:gridCol w="4320480"/>
              </a:tblGrid>
              <a:tr h="370840">
                <a:tc>
                  <a:txBody>
                    <a:bodyPr/>
                    <a:lstStyle/>
                    <a:p>
                      <a:pPr algn="just"/>
                      <a:r>
                        <a:rPr lang="es-MX" sz="1400" b="1" dirty="0" smtClean="0">
                          <a:solidFill>
                            <a:schemeClr val="tx1"/>
                          </a:solidFill>
                          <a:latin typeface="Tahoma" pitchFamily="34" charset="0"/>
                          <a:ea typeface="Tahoma" pitchFamily="34" charset="0"/>
                          <a:cs typeface="Tahoma" pitchFamily="34" charset="0"/>
                        </a:rPr>
                        <a:t>2.</a:t>
                      </a:r>
                      <a:r>
                        <a:rPr lang="es-MX" sz="1400" b="0" dirty="0" smtClean="0">
                          <a:solidFill>
                            <a:schemeClr val="tx1"/>
                          </a:solidFill>
                          <a:latin typeface="Tahoma" pitchFamily="34" charset="0"/>
                          <a:ea typeface="Tahoma" pitchFamily="34" charset="0"/>
                          <a:cs typeface="Tahoma" pitchFamily="34" charset="0"/>
                        </a:rPr>
                        <a:t> Se amplían y puntualizan las facultades de los ayuntamientos para la </a:t>
                      </a:r>
                      <a:r>
                        <a:rPr lang="es-MX" sz="1400" b="1" dirty="0" smtClean="0">
                          <a:solidFill>
                            <a:schemeClr val="tx1"/>
                          </a:solidFill>
                          <a:latin typeface="Tahoma" pitchFamily="34" charset="0"/>
                          <a:ea typeface="Tahoma" pitchFamily="34" charset="0"/>
                          <a:cs typeface="Tahoma" pitchFamily="34" charset="0"/>
                        </a:rPr>
                        <a:t>CONCESIÓN</a:t>
                      </a:r>
                      <a:r>
                        <a:rPr lang="es-MX" sz="1400" b="0" dirty="0" smtClean="0">
                          <a:solidFill>
                            <a:schemeClr val="tx1"/>
                          </a:solidFill>
                          <a:latin typeface="Tahoma" pitchFamily="34" charset="0"/>
                          <a:ea typeface="Tahoma" pitchFamily="34" charset="0"/>
                          <a:cs typeface="Tahoma" pitchFamily="34" charset="0"/>
                        </a:rPr>
                        <a:t>, total o parcial de la prestación de los servicios, </a:t>
                      </a:r>
                      <a:r>
                        <a:rPr lang="es-MX" sz="1400" b="1" dirty="0" smtClean="0">
                          <a:solidFill>
                            <a:schemeClr val="tx1"/>
                          </a:solidFill>
                          <a:latin typeface="Tahoma" pitchFamily="34" charset="0"/>
                          <a:ea typeface="Tahoma" pitchFamily="34" charset="0"/>
                          <a:cs typeface="Tahoma" pitchFamily="34" charset="0"/>
                        </a:rPr>
                        <a:t>A ASOCIACIONES DE PARTICIPACIÓN SOCIAL O VECINAL</a:t>
                      </a:r>
                      <a:r>
                        <a:rPr lang="es-MX" sz="1400" b="0" dirty="0" smtClean="0">
                          <a:solidFill>
                            <a:schemeClr val="tx1"/>
                          </a:solidFill>
                          <a:latin typeface="Tahoma" pitchFamily="34" charset="0"/>
                          <a:ea typeface="Tahoma" pitchFamily="34" charset="0"/>
                          <a:cs typeface="Tahoma" pitchFamily="34" charset="0"/>
                        </a:rPr>
                        <a:t>, buscando con esto brindar las facilidades para regularizar la situación que guardan actualmente diversos conjuntos habitacionales que operan los servicios de agua.</a:t>
                      </a:r>
                    </a:p>
                  </a:txBody>
                  <a:tcPr marT="108000" marB="108000" anchor="ctr">
                    <a:cell3D prstMaterial="dkEdge">
                      <a:bevel/>
                      <a:lightRig rig="flood" dir="t"/>
                    </a:cell3D>
                    <a:solidFill>
                      <a:schemeClr val="bg1"/>
                    </a:solidFill>
                  </a:tcPr>
                </a:tc>
              </a:tr>
            </a:tbl>
          </a:graphicData>
        </a:graphic>
      </p:graphicFrame>
      <p:graphicFrame>
        <p:nvGraphicFramePr>
          <p:cNvPr id="14" name="13 Tabla"/>
          <p:cNvGraphicFramePr>
            <a:graphicFrameLocks noGrp="1"/>
          </p:cNvGraphicFramePr>
          <p:nvPr>
            <p:extLst>
              <p:ext uri="{D42A27DB-BD31-4B8C-83A1-F6EECF244321}">
                <p14:modId xmlns:p14="http://schemas.microsoft.com/office/powerpoint/2010/main" val="3225396232"/>
              </p:ext>
            </p:extLst>
          </p:nvPr>
        </p:nvGraphicFramePr>
        <p:xfrm>
          <a:off x="4559300" y="4307436"/>
          <a:ext cx="4320480" cy="1929876"/>
        </p:xfrm>
        <a:graphic>
          <a:graphicData uri="http://schemas.openxmlformats.org/drawingml/2006/table">
            <a:tbl>
              <a:tblPr firstRow="1" bandRow="1">
                <a:tableStyleId>{5C22544A-7EE6-4342-B048-85BDC9FD1C3A}</a:tableStyleId>
              </a:tblPr>
              <a:tblGrid>
                <a:gridCol w="4320480"/>
              </a:tblGrid>
              <a:tr h="1929876">
                <a:tc>
                  <a:txBody>
                    <a:bodyPr/>
                    <a:lstStyle/>
                    <a:p>
                      <a:pPr algn="ctr">
                        <a:lnSpc>
                          <a:spcPct val="110000"/>
                        </a:lnSpc>
                        <a:spcBef>
                          <a:spcPts val="1200"/>
                        </a:spcBef>
                        <a:spcAft>
                          <a:spcPts val="1200"/>
                        </a:spcAft>
                      </a:pPr>
                      <a:r>
                        <a:rPr lang="es-MX" sz="1400" b="1" dirty="0" smtClean="0">
                          <a:solidFill>
                            <a:schemeClr val="tx1"/>
                          </a:solidFill>
                          <a:latin typeface="Tahoma" pitchFamily="34" charset="0"/>
                          <a:ea typeface="Tahoma" pitchFamily="34" charset="0"/>
                          <a:cs typeface="Tahoma" pitchFamily="34" charset="0"/>
                        </a:rPr>
                        <a:t>SE OMITE</a:t>
                      </a:r>
                      <a:endParaRPr lang="es-MX" sz="1400" b="1" dirty="0">
                        <a:solidFill>
                          <a:schemeClr val="tx1"/>
                        </a:solidFill>
                        <a:latin typeface="Tahoma" pitchFamily="34" charset="0"/>
                        <a:ea typeface="Tahoma" pitchFamily="34" charset="0"/>
                        <a:cs typeface="Tahoma" pitchFamily="34" charset="0"/>
                      </a:endParaRPr>
                    </a:p>
                  </a:txBody>
                  <a:tcPr marT="108000" marB="108000" anchor="ctr">
                    <a:cell3D prstMaterial="dkEdge">
                      <a:bevel/>
                      <a:lightRig rig="flood" dir="t"/>
                    </a:cell3D>
                    <a:solidFill>
                      <a:srgbClr val="CCFFFF"/>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000"/>
                                        <p:tgtEl>
                                          <p:spTgt spid="2"/>
                                        </p:tgtEl>
                                      </p:cBhvr>
                                    </p:animEffect>
                                  </p:childTnLst>
                                </p:cTn>
                              </p:par>
                            </p:childTnLst>
                          </p:cTn>
                        </p:par>
                        <p:par>
                          <p:cTn id="8" fill="hold">
                            <p:stCondLst>
                              <p:cond delay="1000"/>
                            </p:stCondLst>
                            <p:childTnLst>
                              <p:par>
                                <p:cTn id="9" presetID="16" presetClass="entr" presetSubtype="21"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barn(inVertical)">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circle(in)">
                                      <p:cBhvr>
                                        <p:cTn id="16" dur="1000"/>
                                        <p:tgtEl>
                                          <p:spTgt spid="4"/>
                                        </p:tgtEl>
                                      </p:cBhvr>
                                    </p:animEffect>
                                  </p:childTnLst>
                                </p:cTn>
                              </p:par>
                            </p:childTnLst>
                          </p:cTn>
                        </p:par>
                        <p:par>
                          <p:cTn id="17" fill="hold">
                            <p:stCondLst>
                              <p:cond delay="1000"/>
                            </p:stCondLst>
                            <p:childTnLst>
                              <p:par>
                                <p:cTn id="18" presetID="16" presetClass="entr" presetSubtype="21" fill="hold"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barn(inVertical)">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wipe(up)">
                                      <p:cBhvr>
                                        <p:cTn id="25" dur="500"/>
                                        <p:tgtEl>
                                          <p:spTgt spid="13"/>
                                        </p:tgtEl>
                                      </p:cBhvr>
                                    </p:animEffect>
                                  </p:childTnLst>
                                </p:cTn>
                              </p:par>
                            </p:childTnLst>
                          </p:cTn>
                        </p:par>
                        <p:par>
                          <p:cTn id="26" fill="hold">
                            <p:stCondLst>
                              <p:cond delay="500"/>
                            </p:stCondLst>
                            <p:childTnLst>
                              <p:par>
                                <p:cTn id="27" presetID="22" presetClass="entr" presetSubtype="1" fill="hold"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up)">
                                      <p:cBhvr>
                                        <p:cTn id="2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500034" y="142852"/>
            <a:ext cx="1424363" cy="642942"/>
          </a:xfrm>
          <a:prstGeom prst="rect">
            <a:avLst/>
          </a:prstGeom>
          <a:noFill/>
          <a:ln w="9525">
            <a:noFill/>
            <a:miter lim="800000"/>
            <a:headEnd/>
            <a:tailEnd/>
          </a:ln>
        </p:spPr>
      </p:pic>
      <p:sp>
        <p:nvSpPr>
          <p:cNvPr id="7" name="6 Marcador de número de diapositiva"/>
          <p:cNvSpPr>
            <a:spLocks noGrp="1"/>
          </p:cNvSpPr>
          <p:nvPr>
            <p:ph type="sldNum" sz="quarter" idx="12"/>
          </p:nvPr>
        </p:nvSpPr>
        <p:spPr>
          <a:xfrm>
            <a:off x="7072330" y="6492899"/>
            <a:ext cx="2133600" cy="365125"/>
          </a:xfrm>
        </p:spPr>
        <p:txBody>
          <a:bodyPr/>
          <a:lstStyle/>
          <a:p>
            <a:pPr algn="r"/>
            <a:fld id="{C5DE78AF-68CF-4C1C-A2C3-E647F22E473F}" type="slidenum">
              <a:rPr lang="es-ES" b="1" smtClean="0"/>
              <a:pPr algn="r"/>
              <a:t>3</a:t>
            </a:fld>
            <a:endParaRPr lang="es-ES" b="1" dirty="0"/>
          </a:p>
        </p:txBody>
      </p:sp>
      <p:graphicFrame>
        <p:nvGraphicFramePr>
          <p:cNvPr id="5" name="4 Tabla"/>
          <p:cNvGraphicFramePr>
            <a:graphicFrameLocks noGrp="1"/>
          </p:cNvGraphicFramePr>
          <p:nvPr>
            <p:extLst>
              <p:ext uri="{D42A27DB-BD31-4B8C-83A1-F6EECF244321}">
                <p14:modId xmlns:p14="http://schemas.microsoft.com/office/powerpoint/2010/main" val="740711717"/>
              </p:ext>
            </p:extLst>
          </p:nvPr>
        </p:nvGraphicFramePr>
        <p:xfrm>
          <a:off x="166812" y="824012"/>
          <a:ext cx="4320480" cy="731520"/>
        </p:xfrm>
        <a:graphic>
          <a:graphicData uri="http://schemas.openxmlformats.org/drawingml/2006/table">
            <a:tbl>
              <a:tblPr firstRow="1" bandRow="1">
                <a:tableStyleId>{5C22544A-7EE6-4342-B048-85BDC9FD1C3A}</a:tableStyleId>
              </a:tblPr>
              <a:tblGrid>
                <a:gridCol w="4320480"/>
              </a:tblGrid>
              <a:tr h="370840">
                <a:tc>
                  <a:txBody>
                    <a:bodyPr/>
                    <a:lstStyle/>
                    <a:p>
                      <a:pPr algn="ctr"/>
                      <a:r>
                        <a:rPr lang="es-MX" sz="1400" dirty="0" smtClean="0">
                          <a:solidFill>
                            <a:schemeClr val="tx1"/>
                          </a:solidFill>
                          <a:latin typeface="Tahoma" pitchFamily="34" charset="0"/>
                          <a:ea typeface="Tahoma" pitchFamily="34" charset="0"/>
                          <a:cs typeface="Tahoma" pitchFamily="34" charset="0"/>
                        </a:rPr>
                        <a:t>PROPUESTA SIAPA, ASESORES DE LAS FRACCIONES DEL PRI Y PAN, SECRETARÍA GRAL. DE GOB. Y CEA</a:t>
                      </a:r>
                      <a:endParaRPr lang="es-MX" sz="1400" dirty="0">
                        <a:latin typeface="Tahoma" pitchFamily="34" charset="0"/>
                        <a:ea typeface="Tahoma" pitchFamily="34" charset="0"/>
                        <a:cs typeface="Tahoma" pitchFamily="34" charset="0"/>
                      </a:endParaRPr>
                    </a:p>
                  </a:txBody>
                  <a:tcPr anchor="ctr">
                    <a:cell3D prstMaterial="dkEdge">
                      <a:bevel/>
                      <a:lightRig rig="flood" dir="t"/>
                    </a:cell3D>
                    <a:solidFill>
                      <a:schemeClr val="bg1">
                        <a:lumMod val="85000"/>
                      </a:schemeClr>
                    </a:solidFill>
                  </a:tcPr>
                </a:tc>
              </a:tr>
            </a:tbl>
          </a:graphicData>
        </a:graphic>
      </p:graphicFrame>
      <p:graphicFrame>
        <p:nvGraphicFramePr>
          <p:cNvPr id="6" name="5 Tabla"/>
          <p:cNvGraphicFramePr>
            <a:graphicFrameLocks noGrp="1"/>
          </p:cNvGraphicFramePr>
          <p:nvPr>
            <p:extLst>
              <p:ext uri="{D42A27DB-BD31-4B8C-83A1-F6EECF244321}">
                <p14:modId xmlns:p14="http://schemas.microsoft.com/office/powerpoint/2010/main" val="792840443"/>
              </p:ext>
            </p:extLst>
          </p:nvPr>
        </p:nvGraphicFramePr>
        <p:xfrm>
          <a:off x="175320" y="1628801"/>
          <a:ext cx="4320480" cy="1224136"/>
        </p:xfrm>
        <a:graphic>
          <a:graphicData uri="http://schemas.openxmlformats.org/drawingml/2006/table">
            <a:tbl>
              <a:tblPr firstRow="1" bandRow="1">
                <a:tableStyleId>{5C22544A-7EE6-4342-B048-85BDC9FD1C3A}</a:tableStyleId>
              </a:tblPr>
              <a:tblGrid>
                <a:gridCol w="4320480"/>
              </a:tblGrid>
              <a:tr h="1224136">
                <a:tc>
                  <a:txBody>
                    <a:bodyPr/>
                    <a:lstStyle/>
                    <a:p>
                      <a:pPr algn="just"/>
                      <a:r>
                        <a:rPr lang="es-MX" sz="1400" b="1" dirty="0" smtClean="0">
                          <a:solidFill>
                            <a:schemeClr val="tx1"/>
                          </a:solidFill>
                          <a:latin typeface="Tahoma" pitchFamily="34" charset="0"/>
                          <a:ea typeface="Tahoma" pitchFamily="34" charset="0"/>
                          <a:cs typeface="Tahoma" pitchFamily="34" charset="0"/>
                        </a:rPr>
                        <a:t>3.</a:t>
                      </a:r>
                      <a:r>
                        <a:rPr lang="es-MX" sz="1400" b="0" dirty="0" smtClean="0">
                          <a:solidFill>
                            <a:schemeClr val="tx1"/>
                          </a:solidFill>
                          <a:latin typeface="Tahoma" pitchFamily="34" charset="0"/>
                          <a:ea typeface="Tahoma" pitchFamily="34" charset="0"/>
                          <a:cs typeface="Tahoma" pitchFamily="34" charset="0"/>
                        </a:rPr>
                        <a:t> Se integra dentro de la Ley del Agua, un Reglamento de los Servicios de Agua para su aplicación supletoria,</a:t>
                      </a:r>
                      <a:r>
                        <a:rPr lang="es-MX" sz="1400" b="0" baseline="0" dirty="0" smtClean="0">
                          <a:solidFill>
                            <a:schemeClr val="tx1"/>
                          </a:solidFill>
                          <a:latin typeface="Tahoma" pitchFamily="34" charset="0"/>
                          <a:ea typeface="Tahoma" pitchFamily="34" charset="0"/>
                          <a:cs typeface="Tahoma" pitchFamily="34" charset="0"/>
                        </a:rPr>
                        <a:t> </a:t>
                      </a:r>
                      <a:r>
                        <a:rPr lang="es-MX" sz="1400" b="0" dirty="0" smtClean="0">
                          <a:solidFill>
                            <a:schemeClr val="tx1"/>
                          </a:solidFill>
                          <a:latin typeface="Tahoma" pitchFamily="34" charset="0"/>
                          <a:ea typeface="Tahoma" pitchFamily="34" charset="0"/>
                          <a:cs typeface="Tahoma" pitchFamily="34" charset="0"/>
                        </a:rPr>
                        <a:t>para aquellos ayuntamientos que no emitan el</a:t>
                      </a:r>
                      <a:r>
                        <a:rPr lang="es-MX" sz="1400" b="0" baseline="0" dirty="0" smtClean="0">
                          <a:solidFill>
                            <a:schemeClr val="tx1"/>
                          </a:solidFill>
                          <a:latin typeface="Tahoma" pitchFamily="34" charset="0"/>
                          <a:ea typeface="Tahoma" pitchFamily="34" charset="0"/>
                          <a:cs typeface="Tahoma" pitchFamily="34" charset="0"/>
                        </a:rPr>
                        <a:t> propio.</a:t>
                      </a:r>
                    </a:p>
                  </a:txBody>
                  <a:tcPr marT="108000" marB="108000" anchor="ctr">
                    <a:cell3D prstMaterial="dkEdge">
                      <a:bevel/>
                      <a:lightRig rig="flood" dir="t"/>
                    </a:cell3D>
                    <a:solidFill>
                      <a:schemeClr val="bg1"/>
                    </a:solidFill>
                  </a:tcPr>
                </a:tc>
              </a:tr>
            </a:tbl>
          </a:graphicData>
        </a:graphic>
      </p:graphicFrame>
      <p:graphicFrame>
        <p:nvGraphicFramePr>
          <p:cNvPr id="8" name="7 Tabla"/>
          <p:cNvGraphicFramePr>
            <a:graphicFrameLocks noGrp="1"/>
          </p:cNvGraphicFramePr>
          <p:nvPr>
            <p:extLst>
              <p:ext uri="{D42A27DB-BD31-4B8C-83A1-F6EECF244321}">
                <p14:modId xmlns:p14="http://schemas.microsoft.com/office/powerpoint/2010/main" val="3768762619"/>
              </p:ext>
            </p:extLst>
          </p:nvPr>
        </p:nvGraphicFramePr>
        <p:xfrm>
          <a:off x="4559300" y="824012"/>
          <a:ext cx="4320480" cy="720080"/>
        </p:xfrm>
        <a:graphic>
          <a:graphicData uri="http://schemas.openxmlformats.org/drawingml/2006/table">
            <a:tbl>
              <a:tblPr firstRow="1" bandRow="1">
                <a:tableStyleId>{5C22544A-7EE6-4342-B048-85BDC9FD1C3A}</a:tableStyleId>
              </a:tblPr>
              <a:tblGrid>
                <a:gridCol w="4320480"/>
              </a:tblGrid>
              <a:tr h="720080">
                <a:tc>
                  <a:txBody>
                    <a:bodyPr/>
                    <a:lstStyle/>
                    <a:p>
                      <a:pPr algn="ctr">
                        <a:lnSpc>
                          <a:spcPct val="110000"/>
                        </a:lnSpc>
                        <a:spcBef>
                          <a:spcPts val="600"/>
                        </a:spcBef>
                        <a:spcAft>
                          <a:spcPts val="600"/>
                        </a:spcAft>
                      </a:pPr>
                      <a:r>
                        <a:rPr lang="es-MX" sz="1400" kern="1200" dirty="0" smtClean="0">
                          <a:solidFill>
                            <a:schemeClr val="tx1"/>
                          </a:solidFill>
                          <a:effectLst/>
                          <a:latin typeface="Tahoma" pitchFamily="34" charset="0"/>
                          <a:ea typeface="Tahoma" pitchFamily="34" charset="0"/>
                          <a:cs typeface="Tahoma" pitchFamily="34" charset="0"/>
                        </a:rPr>
                        <a:t>PROPUESTA DE LA COMISIÓN DE PUNTOS CONSTITUCIONALES</a:t>
                      </a:r>
                      <a:endParaRPr lang="es-MX" sz="1400" dirty="0">
                        <a:solidFill>
                          <a:schemeClr val="tx1"/>
                        </a:solidFill>
                        <a:latin typeface="Tahoma" pitchFamily="34" charset="0"/>
                        <a:ea typeface="Tahoma" pitchFamily="34" charset="0"/>
                        <a:cs typeface="Tahoma" pitchFamily="34" charset="0"/>
                      </a:endParaRPr>
                    </a:p>
                  </a:txBody>
                  <a:tcPr anchor="ctr">
                    <a:cell3D prstMaterial="dkEdge">
                      <a:bevel/>
                      <a:lightRig rig="flood" dir="t"/>
                    </a:cell3D>
                    <a:solidFill>
                      <a:schemeClr val="accent1">
                        <a:lumMod val="60000"/>
                        <a:lumOff val="40000"/>
                      </a:schemeClr>
                    </a:solidFill>
                  </a:tcPr>
                </a:tc>
              </a:tr>
            </a:tbl>
          </a:graphicData>
        </a:graphic>
      </p:graphicFrame>
      <p:graphicFrame>
        <p:nvGraphicFramePr>
          <p:cNvPr id="11" name="10 Tabla"/>
          <p:cNvGraphicFramePr>
            <a:graphicFrameLocks noGrp="1"/>
          </p:cNvGraphicFramePr>
          <p:nvPr>
            <p:extLst>
              <p:ext uri="{D42A27DB-BD31-4B8C-83A1-F6EECF244321}">
                <p14:modId xmlns:p14="http://schemas.microsoft.com/office/powerpoint/2010/main" val="980562836"/>
              </p:ext>
            </p:extLst>
          </p:nvPr>
        </p:nvGraphicFramePr>
        <p:xfrm>
          <a:off x="4559300" y="1639480"/>
          <a:ext cx="4320480" cy="1213455"/>
        </p:xfrm>
        <a:graphic>
          <a:graphicData uri="http://schemas.openxmlformats.org/drawingml/2006/table">
            <a:tbl>
              <a:tblPr firstRow="1" bandRow="1">
                <a:tableStyleId>{5C22544A-7EE6-4342-B048-85BDC9FD1C3A}</a:tableStyleId>
              </a:tblPr>
              <a:tblGrid>
                <a:gridCol w="4320480"/>
              </a:tblGrid>
              <a:tr h="1213455">
                <a:tc>
                  <a:txBody>
                    <a:bodyPr/>
                    <a:lstStyle/>
                    <a:p>
                      <a:pPr algn="just"/>
                      <a:r>
                        <a:rPr lang="es-MX" sz="1400" b="1" dirty="0" smtClean="0">
                          <a:solidFill>
                            <a:schemeClr val="tx1"/>
                          </a:solidFill>
                          <a:latin typeface="Tahoma" pitchFamily="34" charset="0"/>
                          <a:ea typeface="Tahoma" pitchFamily="34" charset="0"/>
                          <a:cs typeface="Tahoma" pitchFamily="34" charset="0"/>
                        </a:rPr>
                        <a:t>SE OMITE</a:t>
                      </a:r>
                      <a:r>
                        <a:rPr lang="es-MX" sz="1400" b="1" baseline="0" dirty="0" smtClean="0">
                          <a:solidFill>
                            <a:schemeClr val="tx1"/>
                          </a:solidFill>
                          <a:latin typeface="Tahoma" pitchFamily="34" charset="0"/>
                          <a:ea typeface="Tahoma" pitchFamily="34" charset="0"/>
                          <a:cs typeface="Tahoma" pitchFamily="34" charset="0"/>
                        </a:rPr>
                        <a:t> </a:t>
                      </a:r>
                      <a:r>
                        <a:rPr lang="es-MX" sz="1400" b="0" baseline="0" dirty="0" smtClean="0">
                          <a:solidFill>
                            <a:schemeClr val="tx1"/>
                          </a:solidFill>
                          <a:latin typeface="Tahoma" pitchFamily="34" charset="0"/>
                          <a:ea typeface="Tahoma" pitchFamily="34" charset="0"/>
                          <a:cs typeface="Tahoma" pitchFamily="34" charset="0"/>
                        </a:rPr>
                        <a:t>y se dispone que los ayuntamientos tendrán 90 días naturales a partir de la publicación de las modificaciones a la Ley del Agua, para emitir su Reglamento.</a:t>
                      </a:r>
                    </a:p>
                  </a:txBody>
                  <a:tcPr marT="108000" marB="108000" anchor="ctr">
                    <a:cell3D prstMaterial="dkEdge">
                      <a:bevel/>
                      <a:lightRig rig="flood" dir="t"/>
                    </a:cell3D>
                    <a:solidFill>
                      <a:srgbClr val="CCFFFF"/>
                    </a:solidFill>
                  </a:tcPr>
                </a:tc>
              </a:tr>
            </a:tbl>
          </a:graphicData>
        </a:graphic>
      </p:graphicFrame>
      <p:graphicFrame>
        <p:nvGraphicFramePr>
          <p:cNvPr id="16" name="15 Tabla"/>
          <p:cNvGraphicFramePr>
            <a:graphicFrameLocks noGrp="1"/>
          </p:cNvGraphicFramePr>
          <p:nvPr>
            <p:extLst>
              <p:ext uri="{D42A27DB-BD31-4B8C-83A1-F6EECF244321}">
                <p14:modId xmlns:p14="http://schemas.microsoft.com/office/powerpoint/2010/main" val="4294755572"/>
              </p:ext>
            </p:extLst>
          </p:nvPr>
        </p:nvGraphicFramePr>
        <p:xfrm>
          <a:off x="166812" y="2924944"/>
          <a:ext cx="4320480" cy="1296144"/>
        </p:xfrm>
        <a:graphic>
          <a:graphicData uri="http://schemas.openxmlformats.org/drawingml/2006/table">
            <a:tbl>
              <a:tblPr firstRow="1" bandRow="1">
                <a:tableStyleId>{5C22544A-7EE6-4342-B048-85BDC9FD1C3A}</a:tableStyleId>
              </a:tblPr>
              <a:tblGrid>
                <a:gridCol w="4320480"/>
              </a:tblGrid>
              <a:tr h="1296144">
                <a:tc>
                  <a:txBody>
                    <a:bodyPr/>
                    <a:lstStyle/>
                    <a:p>
                      <a:pPr algn="just"/>
                      <a:r>
                        <a:rPr lang="es-MX" sz="1400" b="1" dirty="0" smtClean="0">
                          <a:solidFill>
                            <a:schemeClr val="tx1"/>
                          </a:solidFill>
                          <a:latin typeface="Tahoma" pitchFamily="34" charset="0"/>
                          <a:ea typeface="Tahoma" pitchFamily="34" charset="0"/>
                          <a:cs typeface="Tahoma" pitchFamily="34" charset="0"/>
                        </a:rPr>
                        <a:t>4.</a:t>
                      </a:r>
                      <a:r>
                        <a:rPr lang="es-MX" sz="1400" b="0" dirty="0" smtClean="0">
                          <a:solidFill>
                            <a:schemeClr val="tx1"/>
                          </a:solidFill>
                          <a:latin typeface="Tahoma" pitchFamily="34" charset="0"/>
                          <a:ea typeface="Tahoma" pitchFamily="34" charset="0"/>
                          <a:cs typeface="Tahoma" pitchFamily="34" charset="0"/>
                        </a:rPr>
                        <a:t> Los Consejos Tarifarios que se constituyan,</a:t>
                      </a:r>
                      <a:r>
                        <a:rPr lang="es-MX" sz="1400" b="0" baseline="0" dirty="0" smtClean="0">
                          <a:solidFill>
                            <a:schemeClr val="tx1"/>
                          </a:solidFill>
                          <a:latin typeface="Tahoma" pitchFamily="34" charset="0"/>
                          <a:ea typeface="Tahoma" pitchFamily="34" charset="0"/>
                          <a:cs typeface="Tahoma" pitchFamily="34" charset="0"/>
                        </a:rPr>
                        <a:t> </a:t>
                      </a:r>
                      <a:r>
                        <a:rPr lang="es-MX" sz="1400" b="0" dirty="0" smtClean="0">
                          <a:solidFill>
                            <a:schemeClr val="tx1"/>
                          </a:solidFill>
                          <a:latin typeface="Tahoma" pitchFamily="34" charset="0"/>
                          <a:ea typeface="Tahoma" pitchFamily="34" charset="0"/>
                          <a:cs typeface="Tahoma" pitchFamily="34" charset="0"/>
                        </a:rPr>
                        <a:t>contarán, cuando menos, con igual número de consejeros de asociaciones u organismos ciudadanos, que los representantes de las autoridades municipales.</a:t>
                      </a:r>
                    </a:p>
                  </a:txBody>
                  <a:tcPr marT="108000" marB="108000" anchor="ctr">
                    <a:cell3D prstMaterial="dkEdge">
                      <a:bevel/>
                      <a:lightRig rig="flood" dir="t"/>
                    </a:cell3D>
                    <a:solidFill>
                      <a:schemeClr val="bg1"/>
                    </a:solidFill>
                  </a:tcPr>
                </a:tc>
              </a:tr>
            </a:tbl>
          </a:graphicData>
        </a:graphic>
      </p:graphicFrame>
      <p:graphicFrame>
        <p:nvGraphicFramePr>
          <p:cNvPr id="17" name="16 Tabla"/>
          <p:cNvGraphicFramePr>
            <a:graphicFrameLocks noGrp="1"/>
          </p:cNvGraphicFramePr>
          <p:nvPr>
            <p:extLst>
              <p:ext uri="{D42A27DB-BD31-4B8C-83A1-F6EECF244321}">
                <p14:modId xmlns:p14="http://schemas.microsoft.com/office/powerpoint/2010/main" val="2399582347"/>
              </p:ext>
            </p:extLst>
          </p:nvPr>
        </p:nvGraphicFramePr>
        <p:xfrm>
          <a:off x="4559300" y="2924944"/>
          <a:ext cx="4320480" cy="1296144"/>
        </p:xfrm>
        <a:graphic>
          <a:graphicData uri="http://schemas.openxmlformats.org/drawingml/2006/table">
            <a:tbl>
              <a:tblPr firstRow="1" bandRow="1">
                <a:tableStyleId>{5C22544A-7EE6-4342-B048-85BDC9FD1C3A}</a:tableStyleId>
              </a:tblPr>
              <a:tblGrid>
                <a:gridCol w="4320480"/>
              </a:tblGrid>
              <a:tr h="1296144">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400" b="0" dirty="0" smtClean="0">
                          <a:solidFill>
                            <a:schemeClr val="tx1"/>
                          </a:solidFill>
                          <a:latin typeface="Tahoma" pitchFamily="34" charset="0"/>
                          <a:ea typeface="Tahoma" pitchFamily="34" charset="0"/>
                          <a:cs typeface="Tahoma" pitchFamily="34" charset="0"/>
                        </a:rPr>
                        <a:t>Se deja la definición a lo que establezcan los Acuerdos o Convenios que creen los organismos operadores.</a:t>
                      </a:r>
                    </a:p>
                  </a:txBody>
                  <a:tcPr marT="108000" marB="108000" anchor="ctr">
                    <a:cell3D prstMaterial="dkEdge">
                      <a:bevel/>
                      <a:lightRig rig="flood" dir="t"/>
                    </a:cell3D>
                    <a:solidFill>
                      <a:srgbClr val="CCFFFF"/>
                    </a:solidFill>
                  </a:tcPr>
                </a:tc>
              </a:tr>
            </a:tbl>
          </a:graphicData>
        </a:graphic>
      </p:graphicFrame>
      <p:graphicFrame>
        <p:nvGraphicFramePr>
          <p:cNvPr id="12" name="11 Tabla"/>
          <p:cNvGraphicFramePr>
            <a:graphicFrameLocks noGrp="1"/>
          </p:cNvGraphicFramePr>
          <p:nvPr>
            <p:extLst>
              <p:ext uri="{D42A27DB-BD31-4B8C-83A1-F6EECF244321}">
                <p14:modId xmlns:p14="http://schemas.microsoft.com/office/powerpoint/2010/main" val="16370683"/>
              </p:ext>
            </p:extLst>
          </p:nvPr>
        </p:nvGraphicFramePr>
        <p:xfrm>
          <a:off x="162620" y="4293097"/>
          <a:ext cx="4320480" cy="2264256"/>
        </p:xfrm>
        <a:graphic>
          <a:graphicData uri="http://schemas.openxmlformats.org/drawingml/2006/table">
            <a:tbl>
              <a:tblPr firstRow="1" bandRow="1">
                <a:tableStyleId>{5C22544A-7EE6-4342-B048-85BDC9FD1C3A}</a:tableStyleId>
              </a:tblPr>
              <a:tblGrid>
                <a:gridCol w="4320480"/>
              </a:tblGrid>
              <a:tr h="370840">
                <a:tc>
                  <a:txBody>
                    <a:bodyPr/>
                    <a:lstStyle/>
                    <a:p>
                      <a:pPr algn="just">
                        <a:lnSpc>
                          <a:spcPct val="120000"/>
                        </a:lnSpc>
                        <a:spcBef>
                          <a:spcPts val="1200"/>
                        </a:spcBef>
                        <a:spcAft>
                          <a:spcPts val="1200"/>
                        </a:spcAft>
                      </a:pPr>
                      <a:r>
                        <a:rPr lang="es-MX" sz="1400" b="1" dirty="0" smtClean="0">
                          <a:solidFill>
                            <a:schemeClr val="tx1"/>
                          </a:solidFill>
                          <a:latin typeface="Tahoma" pitchFamily="34" charset="0"/>
                          <a:ea typeface="Tahoma" pitchFamily="34" charset="0"/>
                          <a:cs typeface="Tahoma" pitchFamily="34" charset="0"/>
                        </a:rPr>
                        <a:t>OBSERVACIÓN A ESTE</a:t>
                      </a:r>
                      <a:r>
                        <a:rPr lang="es-MX" sz="1400" b="1" baseline="0" dirty="0" smtClean="0">
                          <a:solidFill>
                            <a:schemeClr val="tx1"/>
                          </a:solidFill>
                          <a:latin typeface="Tahoma" pitchFamily="34" charset="0"/>
                          <a:ea typeface="Tahoma" pitchFamily="34" charset="0"/>
                          <a:cs typeface="Tahoma" pitchFamily="34" charset="0"/>
                        </a:rPr>
                        <a:t> PUNTO: </a:t>
                      </a:r>
                      <a:r>
                        <a:rPr lang="es-MX" sz="1400" b="0" dirty="0" smtClean="0">
                          <a:solidFill>
                            <a:schemeClr val="tx1"/>
                          </a:solidFill>
                          <a:latin typeface="Tahoma" pitchFamily="34" charset="0"/>
                          <a:ea typeface="Tahoma" pitchFamily="34" charset="0"/>
                          <a:cs typeface="Tahoma" pitchFamily="34" charset="0"/>
                        </a:rPr>
                        <a:t>La propuesta por este equipo de trabajo p</a:t>
                      </a:r>
                      <a:r>
                        <a:rPr lang="es-MX" sz="1400" b="0" baseline="0" dirty="0" smtClean="0">
                          <a:solidFill>
                            <a:schemeClr val="tx1"/>
                          </a:solidFill>
                          <a:latin typeface="Tahoma" pitchFamily="34" charset="0"/>
                          <a:ea typeface="Tahoma" pitchFamily="34" charset="0"/>
                          <a:cs typeface="Tahoma" pitchFamily="34" charset="0"/>
                        </a:rPr>
                        <a:t>arte de la idea de que con la creación de Consejos o Comisiones Tarifarias, sean aprobadas tarifas suficientes y en caso de no ser así, al ser los responsables de su aprobación las autoridades locales y la sociedad representada, las primeras deberán tomar las previsiones necesarias para solventar la operación de los servicios.</a:t>
                      </a:r>
                      <a:endParaRPr lang="es-MX" sz="1400" b="0" dirty="0" smtClean="0">
                        <a:solidFill>
                          <a:schemeClr val="tx1"/>
                        </a:solidFill>
                        <a:latin typeface="Tahoma" pitchFamily="34" charset="0"/>
                        <a:ea typeface="Tahoma" pitchFamily="34" charset="0"/>
                        <a:cs typeface="Tahoma" pitchFamily="34" charset="0"/>
                      </a:endParaRPr>
                    </a:p>
                  </a:txBody>
                  <a:tcPr marT="108000" marB="108000" anchor="ctr">
                    <a:cell3D prstMaterial="dkEdge">
                      <a:bevel/>
                      <a:lightRig rig="flood" dir="t"/>
                    </a:cell3D>
                    <a:solidFill>
                      <a:schemeClr val="bg1"/>
                    </a:solidFill>
                  </a:tcPr>
                </a:tc>
              </a:tr>
            </a:tbl>
          </a:graphicData>
        </a:graphic>
      </p:graphicFrame>
      <p:graphicFrame>
        <p:nvGraphicFramePr>
          <p:cNvPr id="13" name="12 Tabla"/>
          <p:cNvGraphicFramePr>
            <a:graphicFrameLocks noGrp="1"/>
          </p:cNvGraphicFramePr>
          <p:nvPr>
            <p:extLst>
              <p:ext uri="{D42A27DB-BD31-4B8C-83A1-F6EECF244321}">
                <p14:modId xmlns:p14="http://schemas.microsoft.com/office/powerpoint/2010/main" val="3382140428"/>
              </p:ext>
            </p:extLst>
          </p:nvPr>
        </p:nvGraphicFramePr>
        <p:xfrm>
          <a:off x="4555108" y="4293096"/>
          <a:ext cx="4320480" cy="2250730"/>
        </p:xfrm>
        <a:graphic>
          <a:graphicData uri="http://schemas.openxmlformats.org/drawingml/2006/table">
            <a:tbl>
              <a:tblPr firstRow="1" bandRow="1">
                <a:tableStyleId>{5C22544A-7EE6-4342-B048-85BDC9FD1C3A}</a:tableStyleId>
              </a:tblPr>
              <a:tblGrid>
                <a:gridCol w="4320480"/>
              </a:tblGrid>
              <a:tr h="2250730">
                <a:tc>
                  <a:txBody>
                    <a:bodyPr/>
                    <a:lstStyle/>
                    <a:p>
                      <a:pPr marL="0" marR="0" indent="0" algn="ctr" defTabSz="914400" rtl="0" eaLnBrk="1" fontAlgn="auto" latinLnBrk="0" hangingPunct="1">
                        <a:lnSpc>
                          <a:spcPct val="100000"/>
                        </a:lnSpc>
                        <a:spcBef>
                          <a:spcPts val="0"/>
                        </a:spcBef>
                        <a:spcAft>
                          <a:spcPts val="600"/>
                        </a:spcAft>
                        <a:buClrTx/>
                        <a:buSzTx/>
                        <a:buFontTx/>
                        <a:buNone/>
                        <a:tabLst/>
                        <a:defRPr/>
                      </a:pPr>
                      <a:r>
                        <a:rPr lang="es-MX" sz="1400" b="1" dirty="0" smtClean="0">
                          <a:solidFill>
                            <a:schemeClr val="tx1"/>
                          </a:solidFill>
                          <a:latin typeface="Tahoma" pitchFamily="34" charset="0"/>
                          <a:ea typeface="Tahoma" pitchFamily="34" charset="0"/>
                          <a:cs typeface="Tahoma" pitchFamily="34" charset="0"/>
                        </a:rPr>
                        <a:t>PROPUESTA UNILATERAL DE LA COMISIÓN DE PUNTOS CONSTITUCIONALES</a:t>
                      </a:r>
                    </a:p>
                    <a:p>
                      <a:pPr marL="0" marR="0" indent="0" algn="just" defTabSz="914400" rtl="0" eaLnBrk="1" fontAlgn="auto" latinLnBrk="0" hangingPunct="1">
                        <a:lnSpc>
                          <a:spcPct val="100000"/>
                        </a:lnSpc>
                        <a:spcBef>
                          <a:spcPts val="0"/>
                        </a:spcBef>
                        <a:spcAft>
                          <a:spcPts val="0"/>
                        </a:spcAft>
                        <a:buClrTx/>
                        <a:buSzTx/>
                        <a:buFontTx/>
                        <a:buNone/>
                        <a:tabLst/>
                        <a:defRPr/>
                      </a:pPr>
                      <a:r>
                        <a:rPr lang="es-MX" sz="1400" b="0" dirty="0" smtClean="0">
                          <a:solidFill>
                            <a:schemeClr val="tx1"/>
                          </a:solidFill>
                          <a:latin typeface="Tahoma" pitchFamily="34" charset="0"/>
                          <a:ea typeface="Tahoma" pitchFamily="34" charset="0"/>
                          <a:cs typeface="Tahoma" pitchFamily="34" charset="0"/>
                        </a:rPr>
                        <a:t>Proponen que, </a:t>
                      </a:r>
                      <a:r>
                        <a:rPr lang="es-MX" sz="1400" b="1" dirty="0" smtClean="0">
                          <a:solidFill>
                            <a:schemeClr val="tx1"/>
                          </a:solidFill>
                          <a:latin typeface="Tahoma" pitchFamily="34" charset="0"/>
                          <a:ea typeface="Tahoma" pitchFamily="34" charset="0"/>
                          <a:cs typeface="Tahoma" pitchFamily="34" charset="0"/>
                        </a:rPr>
                        <a:t>EN CASO DE QUE</a:t>
                      </a:r>
                      <a:r>
                        <a:rPr lang="es-MX" sz="1400" b="1" baseline="0" dirty="0" smtClean="0">
                          <a:solidFill>
                            <a:schemeClr val="tx1"/>
                          </a:solidFill>
                          <a:latin typeface="Tahoma" pitchFamily="34" charset="0"/>
                          <a:ea typeface="Tahoma" pitchFamily="34" charset="0"/>
                          <a:cs typeface="Tahoma" pitchFamily="34" charset="0"/>
                        </a:rPr>
                        <a:t> LAS TARIFAS NO </a:t>
                      </a:r>
                      <a:r>
                        <a:rPr lang="es-MX" sz="1400" b="1" kern="1200" dirty="0" smtClean="0">
                          <a:solidFill>
                            <a:schemeClr val="tx1"/>
                          </a:solidFill>
                          <a:effectLst/>
                          <a:latin typeface="Tahoma" pitchFamily="34" charset="0"/>
                          <a:ea typeface="Tahoma" pitchFamily="34" charset="0"/>
                          <a:cs typeface="Tahoma" pitchFamily="34" charset="0"/>
                        </a:rPr>
                        <a:t>GARANTICEN LA SUFICIENCIA </a:t>
                      </a:r>
                      <a:r>
                        <a:rPr lang="es-MX" sz="1400" b="0" kern="1200" dirty="0" smtClean="0">
                          <a:solidFill>
                            <a:schemeClr val="tx1"/>
                          </a:solidFill>
                          <a:effectLst/>
                          <a:latin typeface="Tahoma" pitchFamily="34" charset="0"/>
                          <a:ea typeface="Tahoma" pitchFamily="34" charset="0"/>
                          <a:cs typeface="Tahoma" pitchFamily="34" charset="0"/>
                        </a:rPr>
                        <a:t>económica de los organismos y del servicio público, así como el cumplimiento de las contribuciones federales y estatales, el </a:t>
                      </a:r>
                      <a:r>
                        <a:rPr lang="es-MX" sz="1400" b="1" kern="1200" dirty="0" smtClean="0">
                          <a:solidFill>
                            <a:schemeClr val="tx1"/>
                          </a:solidFill>
                          <a:effectLst/>
                          <a:latin typeface="Tahoma" pitchFamily="34" charset="0"/>
                          <a:ea typeface="Tahoma" pitchFamily="34" charset="0"/>
                          <a:cs typeface="Tahoma" pitchFamily="34" charset="0"/>
                        </a:rPr>
                        <a:t>ESTADO </a:t>
                      </a:r>
                      <a:r>
                        <a:rPr lang="es-MX" sz="1400" b="0" kern="1200" dirty="0" smtClean="0">
                          <a:solidFill>
                            <a:schemeClr val="tx1"/>
                          </a:solidFill>
                          <a:effectLst/>
                          <a:latin typeface="Tahoma" pitchFamily="34" charset="0"/>
                          <a:ea typeface="Tahoma" pitchFamily="34" charset="0"/>
                          <a:cs typeface="Tahoma" pitchFamily="34" charset="0"/>
                        </a:rPr>
                        <a:t>y los municipios </a:t>
                      </a:r>
                      <a:r>
                        <a:rPr lang="es-MX" sz="1400" b="1" kern="1200" dirty="0" smtClean="0">
                          <a:solidFill>
                            <a:schemeClr val="tx1"/>
                          </a:solidFill>
                          <a:effectLst/>
                          <a:latin typeface="Tahoma" pitchFamily="34" charset="0"/>
                          <a:ea typeface="Tahoma" pitchFamily="34" charset="0"/>
                          <a:cs typeface="Tahoma" pitchFamily="34" charset="0"/>
                        </a:rPr>
                        <a:t>DEBERÁN</a:t>
                      </a:r>
                      <a:r>
                        <a:rPr lang="es-MX" sz="1400" b="0" kern="1200" dirty="0" smtClean="0">
                          <a:solidFill>
                            <a:schemeClr val="tx1"/>
                          </a:solidFill>
                          <a:effectLst/>
                          <a:latin typeface="Tahoma" pitchFamily="34" charset="0"/>
                          <a:ea typeface="Tahoma" pitchFamily="34" charset="0"/>
                          <a:cs typeface="Tahoma" pitchFamily="34" charset="0"/>
                        </a:rPr>
                        <a:t> </a:t>
                      </a:r>
                      <a:r>
                        <a:rPr lang="es-MX" sz="1400" b="1" kern="1200" dirty="0" smtClean="0">
                          <a:solidFill>
                            <a:schemeClr val="tx1"/>
                          </a:solidFill>
                          <a:effectLst/>
                          <a:latin typeface="Tahoma" pitchFamily="34" charset="0"/>
                          <a:ea typeface="Tahoma" pitchFamily="34" charset="0"/>
                          <a:cs typeface="Tahoma" pitchFamily="34" charset="0"/>
                        </a:rPr>
                        <a:t>GARANTIZAR LA SUFICIENCIA MEDIANTE LA APORTACIÓN DE RECURSOS</a:t>
                      </a:r>
                      <a:r>
                        <a:rPr lang="es-MX" sz="1400" b="0" kern="1200" dirty="0" smtClean="0">
                          <a:solidFill>
                            <a:schemeClr val="tx1"/>
                          </a:solidFill>
                          <a:effectLst/>
                          <a:latin typeface="Tahoma" pitchFamily="34" charset="0"/>
                          <a:ea typeface="Tahoma" pitchFamily="34" charset="0"/>
                          <a:cs typeface="Tahoma" pitchFamily="34" charset="0"/>
                        </a:rPr>
                        <a:t>.</a:t>
                      </a:r>
                    </a:p>
                  </a:txBody>
                  <a:tcPr marT="108000" marB="108000" anchor="ctr">
                    <a:cell3D prstMaterial="dkEdge">
                      <a:bevel/>
                      <a:lightRig rig="flood" dir="t"/>
                    </a:cell3D>
                    <a:solidFill>
                      <a:srgbClr val="CCFFFF"/>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up)">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up)">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up)">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up)">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up)">
                                      <p:cBhvr>
                                        <p:cTn id="3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p:cNvSpPr/>
          <p:nvPr/>
        </p:nvSpPr>
        <p:spPr>
          <a:xfrm>
            <a:off x="-46363294" y="-571528"/>
            <a:ext cx="22682813" cy="246221"/>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s-MX" sz="1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HUBO CONSENSO GENERAL ENTRE LOS ASISTENTES CON RELACIÓN A QUE LA PARTICIPACIÓN DEL CONGRESO EN LA APROBACIÓN DE LAS TARIFAS, SE HA POLITIZADO, MOTIVANDO REZAGO EN LA CALIDAD DE LOS SERVICIOS QUE SE BRINDAN A LA POBLACIÓN, POR NO APROBARSE TARIFAS QUE RESPONDAN A LOS COSTOS Y NECESIDADES QUE SE TIENEN EN LOS SISTEMAS DE AGUA. </a:t>
            </a:r>
            <a:endParaRPr lang="es-MX" sz="1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9" name="8 Marcador de número de diapositiva"/>
          <p:cNvSpPr>
            <a:spLocks noGrp="1"/>
          </p:cNvSpPr>
          <p:nvPr>
            <p:ph type="sldNum" sz="quarter" idx="12"/>
          </p:nvPr>
        </p:nvSpPr>
        <p:spPr>
          <a:xfrm>
            <a:off x="7010432" y="6492899"/>
            <a:ext cx="2133600" cy="365125"/>
          </a:xfrm>
        </p:spPr>
        <p:txBody>
          <a:bodyPr/>
          <a:lstStyle/>
          <a:p>
            <a:pPr algn="r"/>
            <a:fld id="{C5DE78AF-68CF-4C1C-A2C3-E647F22E473F}" type="slidenum">
              <a:rPr lang="es-ES" b="1" smtClean="0"/>
              <a:pPr algn="r"/>
              <a:t>4</a:t>
            </a:fld>
            <a:endParaRPr lang="es-ES" b="1" dirty="0"/>
          </a:p>
        </p:txBody>
      </p:sp>
      <p:pic>
        <p:nvPicPr>
          <p:cNvPr id="13" name="Picture 2"/>
          <p:cNvPicPr>
            <a:picLocks noChangeAspect="1" noChangeArrowheads="1"/>
          </p:cNvPicPr>
          <p:nvPr/>
        </p:nvPicPr>
        <p:blipFill>
          <a:blip r:embed="rId2" cstate="print"/>
          <a:srcRect/>
          <a:stretch>
            <a:fillRect/>
          </a:stretch>
        </p:blipFill>
        <p:spPr bwMode="auto">
          <a:xfrm>
            <a:off x="500034" y="142852"/>
            <a:ext cx="1424363" cy="642942"/>
          </a:xfrm>
          <a:prstGeom prst="rect">
            <a:avLst/>
          </a:prstGeom>
          <a:noFill/>
          <a:ln w="9525">
            <a:noFill/>
            <a:miter lim="800000"/>
            <a:headEnd/>
            <a:tailEnd/>
          </a:ln>
        </p:spPr>
      </p:pic>
      <p:sp>
        <p:nvSpPr>
          <p:cNvPr id="3" name="2 Rectángulo"/>
          <p:cNvSpPr/>
          <p:nvPr/>
        </p:nvSpPr>
        <p:spPr>
          <a:xfrm>
            <a:off x="216024" y="4594870"/>
            <a:ext cx="8640960" cy="1311128"/>
          </a:xfrm>
          <a:prstGeom prst="rect">
            <a:avLst/>
          </a:prstGeom>
          <a:gradFill flip="none" rotWithShape="1">
            <a:gsLst>
              <a:gs pos="0">
                <a:schemeClr val="bg1">
                  <a:shade val="30000"/>
                  <a:satMod val="115000"/>
                  <a:alpha val="13000"/>
                </a:schemeClr>
              </a:gs>
              <a:gs pos="50000">
                <a:schemeClr val="bg1">
                  <a:shade val="67500"/>
                  <a:satMod val="115000"/>
                </a:schemeClr>
              </a:gs>
              <a:gs pos="100000">
                <a:schemeClr val="bg1">
                  <a:shade val="100000"/>
                  <a:satMod val="115000"/>
                </a:schemeClr>
              </a:gs>
            </a:gsLst>
            <a:lin ang="2700000" scaled="1"/>
            <a:tileRect/>
          </a:gradFill>
          <a:scene3d>
            <a:camera prst="orthographicFront"/>
            <a:lightRig rig="threePt" dir="t"/>
          </a:scene3d>
          <a:sp3d>
            <a:bevelT/>
          </a:sp3d>
        </p:spPr>
        <p:txBody>
          <a:bodyPr wrap="square">
            <a:spAutoFit/>
          </a:bodyPr>
          <a:lstStyle/>
          <a:p>
            <a:pPr algn="just">
              <a:lnSpc>
                <a:spcPct val="110000"/>
              </a:lnSpc>
              <a:spcBef>
                <a:spcPts val="300"/>
              </a:spcBef>
              <a:spcAft>
                <a:spcPts val="300"/>
              </a:spcAft>
            </a:pPr>
            <a:r>
              <a:rPr lang="es-MX" b="1" dirty="0" smtClean="0">
                <a:latin typeface="Tahoma" pitchFamily="34" charset="0"/>
                <a:ea typeface="Tahoma" pitchFamily="34" charset="0"/>
                <a:cs typeface="Tahoma" pitchFamily="34" charset="0"/>
              </a:rPr>
              <a:t>ESTA PROPUESTA DE LA COMISIÓN DE PUNTOS CONSTITUCIONALES, ADEMÁS DE IRRESPONSABLE, ES UN RETROCESO EN LAS POLÍTICAS QUE HA VENIDO IMPULSANDO EL ESTADO PARA SACAR DEL REZAGO EN QUE SE ENCUENTRAN LOS SERVICIOS DE AGUA EN JALISCO.</a:t>
            </a:r>
          </a:p>
        </p:txBody>
      </p:sp>
      <p:sp>
        <p:nvSpPr>
          <p:cNvPr id="4" name="3 Rectángulo"/>
          <p:cNvSpPr/>
          <p:nvPr/>
        </p:nvSpPr>
        <p:spPr>
          <a:xfrm>
            <a:off x="216024" y="2481638"/>
            <a:ext cx="8659564" cy="1615827"/>
          </a:xfrm>
          <a:prstGeom prst="rect">
            <a:avLst/>
          </a:prstGeom>
          <a:gradFill flip="none" rotWithShape="1">
            <a:gsLst>
              <a:gs pos="0">
                <a:schemeClr val="bg1">
                  <a:shade val="30000"/>
                  <a:satMod val="115000"/>
                  <a:alpha val="13000"/>
                </a:schemeClr>
              </a:gs>
              <a:gs pos="50000">
                <a:schemeClr val="bg1">
                  <a:shade val="67500"/>
                  <a:satMod val="115000"/>
                </a:schemeClr>
              </a:gs>
              <a:gs pos="100000">
                <a:schemeClr val="bg1">
                  <a:shade val="100000"/>
                  <a:satMod val="115000"/>
                </a:schemeClr>
              </a:gs>
            </a:gsLst>
            <a:lin ang="2700000" scaled="1"/>
            <a:tileRect/>
          </a:gradFill>
          <a:scene3d>
            <a:camera prst="orthographicFront"/>
            <a:lightRig rig="threePt" dir="t"/>
          </a:scene3d>
          <a:sp3d>
            <a:bevelT/>
          </a:sp3d>
        </p:spPr>
        <p:txBody>
          <a:bodyPr wrap="square">
            <a:spAutoFit/>
          </a:bodyPr>
          <a:lstStyle/>
          <a:p>
            <a:pPr algn="just">
              <a:lnSpc>
                <a:spcPct val="110000"/>
              </a:lnSpc>
              <a:spcBef>
                <a:spcPts val="300"/>
              </a:spcBef>
              <a:spcAft>
                <a:spcPts val="300"/>
              </a:spcAft>
            </a:pPr>
            <a:r>
              <a:rPr lang="es-MX" b="1" dirty="0" smtClean="0">
                <a:latin typeface="Tahoma" pitchFamily="34" charset="0"/>
                <a:ea typeface="Tahoma" pitchFamily="34" charset="0"/>
                <a:cs typeface="Tahoma" pitchFamily="34" charset="0"/>
              </a:rPr>
              <a:t>La propuesta de la Comisión de Puntos Constitucionales de la LIX Legislatura, promueve </a:t>
            </a:r>
            <a:r>
              <a:rPr lang="es-MX" b="1" dirty="0">
                <a:latin typeface="Tahoma" pitchFamily="34" charset="0"/>
                <a:ea typeface="Tahoma" pitchFamily="34" charset="0"/>
                <a:cs typeface="Tahoma" pitchFamily="34" charset="0"/>
              </a:rPr>
              <a:t>la ineficiencia, alienta que los Ayuntamientos y Sistemas de Agua no busquen mejorar la calidad en la prestación de los servicios, y generaría un deterioro en las finanzas, ya no solo de los propios Ayuntamientos, sino también del Estado.</a:t>
            </a:r>
          </a:p>
        </p:txBody>
      </p:sp>
      <p:sp>
        <p:nvSpPr>
          <p:cNvPr id="16" name="15 Rectángulo"/>
          <p:cNvSpPr/>
          <p:nvPr/>
        </p:nvSpPr>
        <p:spPr>
          <a:xfrm>
            <a:off x="216024" y="1282502"/>
            <a:ext cx="8640960" cy="673005"/>
          </a:xfrm>
          <a:prstGeom prst="rect">
            <a:avLst/>
          </a:prstGeom>
          <a:gradFill flip="none" rotWithShape="1">
            <a:gsLst>
              <a:gs pos="0">
                <a:schemeClr val="bg1">
                  <a:shade val="30000"/>
                  <a:satMod val="115000"/>
                  <a:alpha val="13000"/>
                </a:schemeClr>
              </a:gs>
              <a:gs pos="50000">
                <a:schemeClr val="bg1">
                  <a:shade val="67500"/>
                  <a:satMod val="115000"/>
                </a:schemeClr>
              </a:gs>
              <a:gs pos="100000">
                <a:schemeClr val="bg1">
                  <a:shade val="100000"/>
                  <a:satMod val="115000"/>
                </a:schemeClr>
              </a:gs>
            </a:gsLst>
            <a:lin ang="2700000" scaled="1"/>
            <a:tileRect/>
          </a:gradFill>
          <a:scene3d>
            <a:camera prst="orthographicFront"/>
            <a:lightRig rig="threePt" dir="t"/>
          </a:scene3d>
          <a:sp3d>
            <a:bevelT/>
          </a:sp3d>
        </p:spPr>
        <p:txBody>
          <a:bodyPr wrap="square">
            <a:spAutoFit/>
          </a:bodyPr>
          <a:lstStyle/>
          <a:p>
            <a:pPr algn="just">
              <a:lnSpc>
                <a:spcPct val="110000"/>
              </a:lnSpc>
              <a:spcBef>
                <a:spcPts val="300"/>
              </a:spcBef>
              <a:spcAft>
                <a:spcPts val="300"/>
              </a:spcAft>
            </a:pPr>
            <a:r>
              <a:rPr lang="es-MX" b="1" dirty="0">
                <a:latin typeface="Tahoma" pitchFamily="34" charset="0"/>
                <a:ea typeface="Tahoma" pitchFamily="34" charset="0"/>
                <a:cs typeface="Tahoma" pitchFamily="34" charset="0"/>
              </a:rPr>
              <a:t>Los recursos para cubrir el déficit por tarifas insuficientes, deben ser responsabilidad de aquellos que tienen la obligación de aprobarlas.</a:t>
            </a:r>
          </a:p>
        </p:txBody>
      </p:sp>
      <p:sp>
        <p:nvSpPr>
          <p:cNvPr id="2" name="1 CuadroTexto"/>
          <p:cNvSpPr txBox="1"/>
          <p:nvPr/>
        </p:nvSpPr>
        <p:spPr>
          <a:xfrm>
            <a:off x="3419872" y="332656"/>
            <a:ext cx="2257349" cy="400110"/>
          </a:xfrm>
          <a:prstGeom prst="rect">
            <a:avLst/>
          </a:prstGeom>
          <a:noFill/>
        </p:spPr>
        <p:txBody>
          <a:bodyPr wrap="none" rtlCol="0">
            <a:spAutoFit/>
          </a:bodyPr>
          <a:lstStyle/>
          <a:p>
            <a:pPr algn="ctr"/>
            <a:r>
              <a:rPr lang="es-MX" sz="2000" b="1" dirty="0" smtClean="0">
                <a:latin typeface="Tahoma" pitchFamily="34" charset="0"/>
                <a:ea typeface="Tahoma" pitchFamily="34" charset="0"/>
                <a:cs typeface="Tahoma" pitchFamily="34" charset="0"/>
              </a:rPr>
              <a:t>CONCLUSIONES</a:t>
            </a:r>
            <a:endParaRPr lang="es-MX" sz="2000" b="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up)">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circle(in)">
                                      <p:cBhvr>
                                        <p:cTn id="1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16" grpId="0" animBg="1"/>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1379</TotalTime>
  <Words>688</Words>
  <Application>Microsoft Office PowerPoint</Application>
  <PresentationFormat>Carta (216 x 279 mm)</PresentationFormat>
  <Paragraphs>27</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mbugarin</dc:creator>
  <cp:lastModifiedBy>Antonio Amador Costal Barrionuevo</cp:lastModifiedBy>
  <cp:revision>203</cp:revision>
  <dcterms:created xsi:type="dcterms:W3CDTF">2010-07-28T00:10:33Z</dcterms:created>
  <dcterms:modified xsi:type="dcterms:W3CDTF">2012-01-25T20:49:34Z</dcterms:modified>
</cp:coreProperties>
</file>